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s/comment1.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s/comment2.xml" ContentType="application/vnd.openxmlformats-officedocument.presentationml.comments+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s/comment3.xml" ContentType="application/vnd.openxmlformats-officedocument.presentationml.comments+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s/comment4.xml" ContentType="application/vnd.openxmlformats-officedocument.presentationml.comments+xml"/>
  <Override PartName="/ppt/slides/slide40.xml" ContentType="application/vnd.openxmlformats-officedocument.presentationml.slide+xml"/>
  <Override PartName="/ppt/comments/comment5.xml" ContentType="application/vnd.openxmlformats-officedocument.presentationml.comments+xml"/>
  <Override PartName="/ppt/slides/slide41.xml" ContentType="application/vnd.openxmlformats-officedocument.presentationml.slide+xml"/>
  <Override PartName="/ppt/comments/comment6.xml" ContentType="application/vnd.openxmlformats-officedocument.presentationml.comments+xml"/>
  <Override PartName="/ppt/slides/slide42.xml" ContentType="application/vnd.openxmlformats-officedocument.presentationml.slide+xml"/>
  <Override PartName="/ppt/comments/comment7.xml" ContentType="application/vnd.openxmlformats-officedocument.presentationml.comments+xml"/>
  <Override PartName="/ppt/slides/slide43.xml" ContentType="application/vnd.openxmlformats-officedocument.presentationml.slide+xml"/>
  <Override PartName="/ppt/comments/comment8.xml" ContentType="application/vnd.openxmlformats-officedocument.presentationml.comments+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7"/>
    <p:sldId id="284" r:id="rId38"/>
    <p:sldId id="285" r:id="rId39"/>
    <p:sldId id="286" r:id="rId40"/>
    <p:sldId id="287" r:id="rId41"/>
    <p:sldId id="288" r:id="rId42"/>
    <p:sldId id="289" r:id="rId43"/>
    <p:sldId id="290" r:id="rId44"/>
    <p:sldId id="291" r:id="rId45"/>
    <p:sldId id="292" r:id="rId47"/>
    <p:sldId id="293" r:id="rId48"/>
    <p:sldId id="294" r:id="rId49"/>
    <p:sldId id="295" r:id="rId51"/>
    <p:sldId id="296" r:id="rId53"/>
    <p:sldId id="297" r:id="rId55"/>
    <p:sldId id="298" r:id="rId57"/>
    <p:sldId id="299" r:id="rId59"/>
    <p:sldId id="300" r:id="rId60"/>
    <p:sldId id="301" r:id="rId61"/>
    <p:sldId id="302" r:id="rId62"/>
    <p:sldId id="303" r:id="rId63"/>
    <p:sldId id="304" r:id="rId64"/>
    <p:sldId id="305" r:id="rId65"/>
    <p:sldId id="306" r:id="rId66"/>
    <p:sldId id="307" r:id="rId67"/>
    <p:sldId id="308" r:id="rId68"/>
    <p:sldId id="309" r:id="rId69"/>
    <p:sldId id="310" r:id="rId7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eg Dokuka" initials="OD"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comments" Target="comments/comment1.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comments" Target="comments/comment2.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comments" Target="comments/comment3.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comments" Target="comments/comment4.xml"/><Relationship Id="rId51" Type="http://schemas.openxmlformats.org/officeDocument/2006/relationships/slide" Target="slides/slide40.xml"/><Relationship Id="rId52" Type="http://schemas.openxmlformats.org/officeDocument/2006/relationships/comments" Target="comments/comment5.xml"/><Relationship Id="rId53" Type="http://schemas.openxmlformats.org/officeDocument/2006/relationships/slide" Target="slides/slide41.xml"/><Relationship Id="rId54" Type="http://schemas.openxmlformats.org/officeDocument/2006/relationships/comments" Target="comments/comment6.xml"/><Relationship Id="rId55" Type="http://schemas.openxmlformats.org/officeDocument/2006/relationships/slide" Target="slides/slide42.xml"/><Relationship Id="rId56" Type="http://schemas.openxmlformats.org/officeDocument/2006/relationships/comments" Target="comments/comment7.xml"/><Relationship Id="rId57" Type="http://schemas.openxmlformats.org/officeDocument/2006/relationships/slide" Target="slides/slide43.xml"/><Relationship Id="rId58" Type="http://schemas.openxmlformats.org/officeDocument/2006/relationships/comments" Target="comments/comment8.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70" Type="http://schemas.openxmlformats.org/officeDocument/2006/relationships/slide" Target="slides/slide5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8-29T00:43:01.631" idx="1">
    <p:pos x="369" y="478"/>
    <p:text>Говорим о том что спринг 5 полностью перешел на поддержку JDK 8 и JEE7, код полностью оптимизирован, полная компатибилити с JDK 9, то есть уже спокойно спринг можно собрать на JDK 9, и все спринговые тесты пройдут, но, нет реализации модуляризации в полной мере, так как дата выхода JDK 9 не известна, и так как не ясно какие фичи войдут в релиз не будет полной совместимости. Рассказать об оптимизациях и тд</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8-29T00:43:44.712" idx="2">
    <p:pos x="3136" y="2512"/>
    <p:text>Переход к реактивности.
Ведем речь о реактивности, о ее истории, вспоминаем боль и ужас от коллбекхелл</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8-29T00:55:56.623" idx="3">
    <p:pos x="5695" y="401"/>
    <p:text>Рассказываем о реактивности в Java8, упоминаем о нативных фичах, которые пришли на помощь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8-29T00:56:49.602" idx="4">
    <p:pos x="3216" y="2592"/>
    <p:text>Но это так и не решило проблемы взаимодействия с вышележащими операторам/сорцами, не решило проблемы Backpressure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8-29T16:27:25.966" idx="5">
    <p:pos x="5776" y="128"/>
    <p:text>На сцене появляется комьюнити Reactive_Streams, это коммьюнити собранное большими корпорациям/организациями для унификации реактивности для Java, проговарием о том что это заапрувлено Duag Lee и заимплеменчено в class Flow</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8-29T16:42:07.554" idx="6">
    <p:pos x="3136" y="2616"/>
    <p:text>Вступительное слово о Project Reactor, вскольз упоминаем что уже вnорая версия зарелижена, говорим что проект надстроен над спецификацией предложенной ReactivStreams Community, так же есть адаптер для JDK 9, так же есть адаптер для RxJava.</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6-08-29T16:46:20.535" idx="7">
    <p:pos x="3136" y="2512"/>
    <p:text>Повествуем о Reactive Types, как эти типы коррелируют с существующими фичами из JDK 8, проводим аналогию в RxJava.</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6-08-29T16:51:53.193" idx="8">
    <p:pos x="3136" y="2512"/>
    <p:text>С приходом Project Reactor, Spring Framework включил полную адаптацию реактивности в все свои пакеты</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Заголовок і підзаголовок">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Текст заголовка</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Helvetica Neue Medium"/>
              </a:defRPr>
            </a:lvl1pPr>
            <a:lvl2pPr marL="0" indent="228600" algn="ctr">
              <a:spcBef>
                <a:spcPts val="0"/>
              </a:spcBef>
              <a:buClrTx/>
              <a:buSzTx/>
              <a:buNone/>
              <a:defRPr cap="all" spc="215" sz="5400">
                <a:solidFill>
                  <a:srgbClr val="FFFFFF"/>
                </a:solidFill>
                <a:latin typeface="+mn-lt"/>
                <a:ea typeface="+mn-ea"/>
                <a:cs typeface="+mn-cs"/>
                <a:sym typeface="Helvetica Neue Medium"/>
              </a:defRPr>
            </a:lvl2pPr>
            <a:lvl3pPr marL="0" indent="457200" algn="ctr">
              <a:spcBef>
                <a:spcPts val="0"/>
              </a:spcBef>
              <a:buClrTx/>
              <a:buSzTx/>
              <a:buNone/>
              <a:defRPr cap="all" spc="215" sz="5400">
                <a:solidFill>
                  <a:srgbClr val="FFFFFF"/>
                </a:solidFill>
                <a:latin typeface="+mn-lt"/>
                <a:ea typeface="+mn-ea"/>
                <a:cs typeface="+mn-cs"/>
                <a:sym typeface="Helvetica Neue Medium"/>
              </a:defRPr>
            </a:lvl3pPr>
            <a:lvl4pPr marL="0" indent="685800" algn="ctr">
              <a:spcBef>
                <a:spcPts val="0"/>
              </a:spcBef>
              <a:buClrTx/>
              <a:buSzTx/>
              <a:buNone/>
              <a:defRPr cap="all" spc="215" sz="5400">
                <a:solidFill>
                  <a:srgbClr val="FFFFFF"/>
                </a:solidFill>
                <a:latin typeface="+mn-lt"/>
                <a:ea typeface="+mn-ea"/>
                <a:cs typeface="+mn-cs"/>
                <a:sym typeface="Helvetica Neue Medium"/>
              </a:defRPr>
            </a:lvl4pPr>
            <a:lvl5pPr marL="0" indent="914400" algn="ctr">
              <a:spcBef>
                <a:spcPts val="0"/>
              </a:spcBef>
              <a:buClrTx/>
              <a:buSzTx/>
              <a:buNone/>
              <a:defRPr cap="all" spc="215" sz="5400">
                <a:solidFill>
                  <a:srgbClr val="FFFFFF"/>
                </a:solidFill>
                <a:latin typeface="+mn-lt"/>
                <a:ea typeface="+mn-ea"/>
                <a:cs typeface="+mn-cs"/>
                <a:sym typeface="Helvetica Neue Medium"/>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Маркери">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7" name="Shape 97"/>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Фото (3 шт)">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Фото (2 шт)">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9542"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Цитата">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latin typeface="Avenir Medium"/>
                <a:ea typeface="Avenir Medium"/>
                <a:cs typeface="Avenir Medium"/>
                <a:sym typeface="Avenir Medium"/>
              </a:defRPr>
            </a:lvl1pPr>
          </a:lstStyle>
          <a:p>
            <a:pPr/>
            <a:r>
              <a:t>— Степан Яблучко</a:t>
            </a:r>
          </a:p>
        </p:txBody>
      </p:sp>
      <p:sp>
        <p:nvSpPr>
          <p:cNvPr id="124" name="Shape 124"/>
          <p:cNvSpPr/>
          <p:nvPr>
            <p:ph type="body" sz="quarter" idx="14"/>
          </p:nvPr>
        </p:nvSpPr>
        <p:spPr>
          <a:xfrm>
            <a:off x="673100" y="5321300"/>
            <a:ext cx="11658600" cy="1054100"/>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Helvetica Neue Medium"/>
              </a:defRPr>
            </a:lvl1pPr>
          </a:lstStyle>
          <a:p>
            <a:pPr defTabSz="914400"/>
            <a:r>
              <a:t>Введіть цитату тут.</a:t>
            </a:r>
          </a:p>
        </p:txBody>
      </p:sp>
      <p:sp>
        <p:nvSpPr>
          <p:cNvPr id="125" name="Shape 125"/>
          <p:cNvSpPr/>
          <p:nvPr>
            <p:ph type="body" sz="quarter" idx="15"/>
          </p:nvPr>
        </p:nvSpPr>
        <p:spPr>
          <a:xfrm>
            <a:off x="6113101" y="7061200"/>
            <a:ext cx="780657"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101" y="2565400"/>
            <a:ext cx="780657"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Фото">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Порожня">
    <p:spTree>
      <p:nvGrpSpPr>
        <p:cNvPr id="1" name=""/>
        <p:cNvGrpSpPr/>
        <p:nvPr/>
      </p:nvGrpSpPr>
      <p:grpSpPr>
        <a:xfrm>
          <a:off x="0" y="0"/>
          <a:ext cx="0" cy="0"/>
          <a:chOff x="0" y="0"/>
          <a:chExt cx="0" cy="0"/>
        </a:xfrm>
      </p:grpSpPr>
      <p:sp>
        <p:nvSpPr>
          <p:cNvPr id="142" name="Shape 142"/>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Порожній (інши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Фото (горизонтально)">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Текст заголовка</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Helvetica Neue Medium"/>
              </a:defRPr>
            </a:lvl1pPr>
            <a:lvl2pPr marL="0" indent="228600" algn="ctr">
              <a:spcBef>
                <a:spcPts val="0"/>
              </a:spcBef>
              <a:buClrTx/>
              <a:buSzTx/>
              <a:buNone/>
              <a:defRPr cap="all" spc="79" sz="4000">
                <a:solidFill>
                  <a:srgbClr val="FFFFFF"/>
                </a:solidFill>
                <a:latin typeface="+mn-lt"/>
                <a:ea typeface="+mn-ea"/>
                <a:cs typeface="+mn-cs"/>
                <a:sym typeface="Helvetica Neue Medium"/>
              </a:defRPr>
            </a:lvl2pPr>
            <a:lvl3pPr marL="0" indent="457200" algn="ctr">
              <a:spcBef>
                <a:spcPts val="0"/>
              </a:spcBef>
              <a:buClrTx/>
              <a:buSzTx/>
              <a:buNone/>
              <a:defRPr cap="all" spc="79" sz="4000">
                <a:solidFill>
                  <a:srgbClr val="FFFFFF"/>
                </a:solidFill>
                <a:latin typeface="+mn-lt"/>
                <a:ea typeface="+mn-ea"/>
                <a:cs typeface="+mn-cs"/>
                <a:sym typeface="Helvetica Neue Medium"/>
              </a:defRPr>
            </a:lvl3pPr>
            <a:lvl4pPr marL="0" indent="685800" algn="ctr">
              <a:spcBef>
                <a:spcPts val="0"/>
              </a:spcBef>
              <a:buClrTx/>
              <a:buSzTx/>
              <a:buNone/>
              <a:defRPr cap="all" spc="79" sz="4000">
                <a:solidFill>
                  <a:srgbClr val="FFFFFF"/>
                </a:solidFill>
                <a:latin typeface="+mn-lt"/>
                <a:ea typeface="+mn-ea"/>
                <a:cs typeface="+mn-cs"/>
                <a:sym typeface="Helvetica Neue Medium"/>
              </a:defRPr>
            </a:lvl4pPr>
            <a:lvl5pPr marL="0" indent="914400" algn="ctr">
              <a:spcBef>
                <a:spcPts val="0"/>
              </a:spcBef>
              <a:buClrTx/>
              <a:buSzTx/>
              <a:buNone/>
              <a:defRPr cap="all" spc="79" sz="4000">
                <a:solidFill>
                  <a:srgbClr val="FFFFFF"/>
                </a:solidFill>
                <a:latin typeface="+mn-lt"/>
                <a:ea typeface="+mn-ea"/>
                <a:cs typeface="+mn-cs"/>
                <a:sym typeface="Helvetica Neue Medium"/>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Фото (горизонтально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Текст заголовка</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Helvetica Neue Medium"/>
              </a:defRPr>
            </a:lvl1pPr>
            <a:lvl2pPr marL="0" indent="228600" algn="ctr">
              <a:spcBef>
                <a:spcPts val="0"/>
              </a:spcBef>
              <a:buClrTx/>
              <a:buSzTx/>
              <a:buNone/>
              <a:defRPr cap="all" spc="234" sz="2600">
                <a:latin typeface="+mn-lt"/>
                <a:ea typeface="+mn-ea"/>
                <a:cs typeface="+mn-cs"/>
                <a:sym typeface="Helvetica Neue Medium"/>
              </a:defRPr>
            </a:lvl2pPr>
            <a:lvl3pPr marL="0" indent="457200" algn="ctr">
              <a:spcBef>
                <a:spcPts val="0"/>
              </a:spcBef>
              <a:buClrTx/>
              <a:buSzTx/>
              <a:buNone/>
              <a:defRPr cap="all" spc="234" sz="2600">
                <a:latin typeface="+mn-lt"/>
                <a:ea typeface="+mn-ea"/>
                <a:cs typeface="+mn-cs"/>
                <a:sym typeface="Helvetica Neue Medium"/>
              </a:defRPr>
            </a:lvl3pPr>
            <a:lvl4pPr marL="0" indent="685800" algn="ctr">
              <a:spcBef>
                <a:spcPts val="0"/>
              </a:spcBef>
              <a:buClrTx/>
              <a:buSzTx/>
              <a:buNone/>
              <a:defRPr cap="all" spc="234" sz="2600">
                <a:latin typeface="+mn-lt"/>
                <a:ea typeface="+mn-ea"/>
                <a:cs typeface="+mn-cs"/>
                <a:sym typeface="Helvetica Neue Medium"/>
              </a:defRPr>
            </a:lvl4pPr>
            <a:lvl5pPr marL="0" indent="914400" algn="ctr">
              <a:spcBef>
                <a:spcPts val="0"/>
              </a:spcBef>
              <a:buClrTx/>
              <a:buSzTx/>
              <a:buNone/>
              <a:defRPr cap="all" spc="234" sz="2600">
                <a:latin typeface="+mn-lt"/>
                <a:ea typeface="+mn-ea"/>
                <a:cs typeface="+mn-cs"/>
                <a:sym typeface="Helvetica Neue Medium"/>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Назва - по центру">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Текст заголовка</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Назва — по центру (інши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Текст заголовка</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Фото (вертикально)">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Текст заголовка</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Helvetica Neue Medium"/>
              </a:defRPr>
            </a:lvl1pPr>
            <a:lvl2pPr marL="0" indent="228600">
              <a:spcBef>
                <a:spcPts val="0"/>
              </a:spcBef>
              <a:buClrTx/>
              <a:buSzTx/>
              <a:buNone/>
              <a:defRPr cap="all" spc="79" sz="4000">
                <a:latin typeface="+mn-lt"/>
                <a:ea typeface="+mn-ea"/>
                <a:cs typeface="+mn-cs"/>
                <a:sym typeface="Helvetica Neue Medium"/>
              </a:defRPr>
            </a:lvl2pPr>
            <a:lvl3pPr marL="0" indent="457200">
              <a:spcBef>
                <a:spcPts val="0"/>
              </a:spcBef>
              <a:buClrTx/>
              <a:buSzTx/>
              <a:buNone/>
              <a:defRPr cap="all" spc="79" sz="4000">
                <a:latin typeface="+mn-lt"/>
                <a:ea typeface="+mn-ea"/>
                <a:cs typeface="+mn-cs"/>
                <a:sym typeface="Helvetica Neue Medium"/>
              </a:defRPr>
            </a:lvl3pPr>
            <a:lvl4pPr marL="0" indent="685800">
              <a:spcBef>
                <a:spcPts val="0"/>
              </a:spcBef>
              <a:buClrTx/>
              <a:buSzTx/>
              <a:buNone/>
              <a:defRPr cap="all" spc="79" sz="4000">
                <a:latin typeface="+mn-lt"/>
                <a:ea typeface="+mn-ea"/>
                <a:cs typeface="+mn-cs"/>
                <a:sym typeface="Helvetica Neue Medium"/>
              </a:defRPr>
            </a:lvl4pPr>
            <a:lvl5pPr marL="0" indent="914400">
              <a:spcBef>
                <a:spcPts val="0"/>
              </a:spcBef>
              <a:buClrTx/>
              <a:buSzTx/>
              <a:buNone/>
              <a:defRPr cap="all" spc="79" sz="4000">
                <a:latin typeface="+mn-lt"/>
                <a:ea typeface="+mn-ea"/>
                <a:cs typeface="+mn-cs"/>
                <a:sym typeface="Helvetica Neue Medium"/>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зверху)">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Helvetica Neue Medium"/>
              </a:defRPr>
            </a:lvl1pPr>
          </a:lstStyle>
          <a:p>
            <a:pPr/>
            <a:r>
              <a:t>donec quis nunc</a:t>
            </a:r>
          </a:p>
        </p:txBody>
      </p:sp>
      <p:sp>
        <p:nvSpPr>
          <p:cNvPr id="67" name="Shape 67"/>
          <p:cNvSpPr/>
          <p:nvPr>
            <p:ph type="title"/>
          </p:nvPr>
        </p:nvSpPr>
        <p:spPr>
          <a:prstGeom prst="rect">
            <a:avLst/>
          </a:prstGeom>
        </p:spPr>
        <p:txBody>
          <a:bodyPr/>
          <a:lstStyle/>
          <a:p>
            <a:pPr/>
            <a:r>
              <a:t>Текст заголовка</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і маркери">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Helvetica Neue Medium"/>
              </a:defRPr>
            </a:lvl1pPr>
          </a:lstStyle>
          <a:p>
            <a:pPr/>
            <a:r>
              <a:t>donec quis nunc</a:t>
            </a:r>
          </a:p>
        </p:txBody>
      </p:sp>
      <p:sp>
        <p:nvSpPr>
          <p:cNvPr id="76" name="Shape 76"/>
          <p:cNvSpPr/>
          <p:nvPr>
            <p:ph type="title"/>
          </p:nvPr>
        </p:nvSpPr>
        <p:spPr>
          <a:prstGeom prst="rect">
            <a:avLst/>
          </a:prstGeom>
        </p:spPr>
        <p:txBody>
          <a:bodyPr/>
          <a:lstStyle/>
          <a:p>
            <a:pPr/>
            <a:r>
              <a:t>Текст заголовка</a:t>
            </a:r>
          </a:p>
        </p:txBody>
      </p:sp>
      <p:sp>
        <p:nvSpPr>
          <p:cNvPr id="77" name="Shape 77"/>
          <p:cNvSpPr/>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8" name="Shape 78"/>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Заголовок, маркери і фото">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3400"/>
          </a:xfrm>
          <a:prstGeom prst="rect">
            <a:avLst/>
          </a:prstGeom>
        </p:spPr>
        <p:txBody>
          <a:bodyPr>
            <a:spAutoFit/>
          </a:bodyPr>
          <a:lstStyle>
            <a:lvl1pPr marL="0" indent="0" algn="ctr">
              <a:spcBef>
                <a:spcPts val="0"/>
              </a:spcBef>
              <a:buClrTx/>
              <a:buSzTx/>
              <a:buNone/>
              <a:defRPr cap="all" spc="234" sz="2600">
                <a:latin typeface="+mn-lt"/>
                <a:ea typeface="+mn-ea"/>
                <a:cs typeface="+mn-cs"/>
                <a:sym typeface="Helvetica Neue Medium"/>
              </a:defRPr>
            </a:lvl1pPr>
          </a:lstStyle>
          <a:p>
            <a:pPr/>
            <a:r>
              <a:t>donec quis nunc</a:t>
            </a:r>
          </a:p>
        </p:txBody>
      </p:sp>
      <p:sp>
        <p:nvSpPr>
          <p:cNvPr id="87" name="Shape 87"/>
          <p:cNvSpPr/>
          <p:nvPr>
            <p:ph type="title"/>
          </p:nvPr>
        </p:nvSpPr>
        <p:spPr>
          <a:prstGeom prst="rect">
            <a:avLst/>
          </a:prstGeom>
        </p:spPr>
        <p:txBody>
          <a:bodyPr/>
          <a:lstStyle/>
          <a:p>
            <a:pPr/>
            <a:r>
              <a:t>Текст заголовка</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9" name="Shape 89"/>
          <p:cNvSpPr/>
          <p:nvPr>
            <p:ph type="sldNum" sz="quarter" idx="2"/>
          </p:nvPr>
        </p:nvSpPr>
        <p:spPr>
          <a:xfrm>
            <a:off x="6342837" y="9232900"/>
            <a:ext cx="319127" cy="31234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Текст заголовка</a:t>
            </a:r>
          </a:p>
        </p:txBody>
      </p:sp>
      <p:sp>
        <p:nvSpPr>
          <p:cNvPr id="3" name="Shape 3"/>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Shape 4"/>
          <p:cNvSpPr/>
          <p:nvPr>
            <p:ph type="sldNum" sz="quarter" idx="2"/>
          </p:nvPr>
        </p:nvSpPr>
        <p:spPr>
          <a:xfrm>
            <a:off x="6342837" y="9231630"/>
            <a:ext cx="319127" cy="312343"/>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Helvetica Neue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Helvetica Neue Medium"/>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Next Medium"/>
          <a:ea typeface="Avenir Next Medium"/>
          <a:cs typeface="Avenir Next Medium"/>
          <a:sym typeface="Avenir Next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Helvetica Neue Medium"/>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oo.gl/pavuV5" TargetMode="External"/><Relationship Id="rId3" Type="http://schemas.openxmlformats.org/officeDocument/2006/relationships/hyperlink" Target="https://goo.gl/UQ4zpe" TargetMode="External"/><Relationship Id="rId4" Type="http://schemas.openxmlformats.org/officeDocument/2006/relationships/hyperlink" Target="https://goo.gl/zMVc9U"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omments" Target="../comments/comment2.xml"/><Relationship Id="rId3"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 Id="rId3" Type="http://schemas.openxmlformats.org/officeDocument/2006/relationships/image" Target="../media/image2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 Id="rId3" Type="http://schemas.openxmlformats.org/officeDocument/2006/relationships/image" Target="../media/image2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omments" Target="../comments/comment4.xml"/><Relationship Id="rId3"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5.xml"/><Relationship Id="rId3" Type="http://schemas.openxmlformats.org/officeDocument/2006/relationships/image" Target="../media/image37.png"/><Relationship Id="rId4" Type="http://schemas.openxmlformats.org/officeDocument/2006/relationships/image" Target="../media/image1.png"/><Relationship Id="rId5" Type="http://schemas.openxmlformats.org/officeDocument/2006/relationships/image" Target="../media/image3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omments" Target="../comments/comment6.xml"/><Relationship Id="rId3" Type="http://schemas.openxmlformats.org/officeDocument/2006/relationships/image" Target="../media/image39.png"/><Relationship Id="rId4" Type="http://schemas.openxmlformats.org/officeDocument/2006/relationships/image" Target="../media/image4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7.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omments" Target="../comments/comment8.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oo.gl/M0vMxT" TargetMode="External"/><Relationship Id="rId3" Type="http://schemas.openxmlformats.org/officeDocument/2006/relationships/hyperlink" Target="https://goo.gl/8ZgrHw" TargetMode="External"/><Relationship Id="rId4" Type="http://schemas.openxmlformats.org/officeDocument/2006/relationships/hyperlink" Target="https://youtu.be/Xm-KjMY_Z_w?list=PLAdzTan_eSPQ1fuLSBhyB4eEZF7JQM0Mx" TargetMode="External"/><Relationship Id="rId5" Type="http://schemas.openxmlformats.org/officeDocument/2006/relationships/hyperlink" Target="https://goo.gl/bIwZxn" TargetMode="Externa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1.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58" name="Shape 158"/>
          <p:cNvSpPr/>
          <p:nvPr>
            <p:ph type="ctrTitle"/>
          </p:nvPr>
        </p:nvSpPr>
        <p:spPr>
          <a:xfrm>
            <a:off x="673100" y="3218433"/>
            <a:ext cx="11658600" cy="3316734"/>
          </a:xfrm>
          <a:prstGeom prst="rect">
            <a:avLst/>
          </a:prstGeom>
        </p:spPr>
        <p:txBody>
          <a:bodyPr/>
          <a:lstStyle/>
          <a:p>
            <a:pPr/>
            <a:r>
              <a:t>REACTIVE</a:t>
            </a:r>
          </a:p>
          <a:p>
            <a:pPr/>
            <a:r>
              <a:t>SPRING 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xfrm>
            <a:off x="673100" y="584200"/>
            <a:ext cx="11658600" cy="1041400"/>
          </a:xfrm>
          <a:prstGeom prst="rect">
            <a:avLst/>
          </a:prstGeom>
        </p:spPr>
        <p:txBody>
          <a:bodyPr anchor="ctr"/>
          <a:lstStyle>
            <a:lvl1pPr>
              <a:defRPr spc="119" sz="6000"/>
            </a:lvl1pPr>
          </a:lstStyle>
          <a:p>
            <a:pPr/>
            <a:r>
              <a:t>5.0 m1</a:t>
            </a:r>
          </a:p>
        </p:txBody>
      </p:sp>
      <p:sp>
        <p:nvSpPr>
          <p:cNvPr id="205" name="Shape 205"/>
          <p:cNvSpPr/>
          <p:nvPr>
            <p:ph type="body" idx="1"/>
          </p:nvPr>
        </p:nvSpPr>
        <p:spPr>
          <a:prstGeom prst="rect">
            <a:avLst/>
          </a:prstGeom>
        </p:spPr>
        <p:txBody>
          <a:bodyPr/>
          <a:lstStyle/>
          <a:p>
            <a:pPr/>
            <a:r>
              <a:t>Constructor based instantiation </a:t>
            </a:r>
          </a:p>
          <a:p>
            <a:pPr/>
            <a:r>
              <a:t>JMS 2.0</a:t>
            </a:r>
          </a:p>
          <a:p>
            <a:pPr/>
            <a:r>
              <a:t>Upgrade to JPA 2.1+ and Bean Validation 1.1+ (Hibernate ORM 5.0+, Hibernate Validator 5.0+, EclipseLink 2.5+) </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673100" y="584200"/>
            <a:ext cx="11658600" cy="1041400"/>
          </a:xfrm>
          <a:prstGeom prst="rect">
            <a:avLst/>
          </a:prstGeom>
        </p:spPr>
        <p:txBody>
          <a:bodyPr anchor="ctr"/>
          <a:lstStyle>
            <a:lvl1pPr>
              <a:defRPr spc="119" sz="6000"/>
            </a:lvl1pPr>
          </a:lstStyle>
          <a:p>
            <a:pPr/>
            <a:r>
              <a:t>5.0 m1</a:t>
            </a:r>
          </a:p>
        </p:txBody>
      </p:sp>
      <p:sp>
        <p:nvSpPr>
          <p:cNvPr id="208" name="Shape 208"/>
          <p:cNvSpPr/>
          <p:nvPr>
            <p:ph type="body" idx="1"/>
          </p:nvPr>
        </p:nvSpPr>
        <p:spPr>
          <a:prstGeom prst="rect">
            <a:avLst/>
          </a:prstGeom>
        </p:spPr>
        <p:txBody>
          <a:bodyPr/>
          <a:lstStyle/>
          <a:p>
            <a:pPr/>
            <a:r>
              <a:t>Constructor based instantiation </a:t>
            </a:r>
          </a:p>
          <a:p>
            <a:pPr/>
            <a:r>
              <a:t>JMS 2.0</a:t>
            </a:r>
          </a:p>
          <a:p>
            <a:pPr/>
            <a:r>
              <a:t>Upgrade to JPA 2.1+ and Bean Validation 1.1+ (Hibernate ORM 5.0+, Hibernate Validator 5.0+, EclipseLink 2.5+)</a:t>
            </a:r>
          </a:p>
          <a:p>
            <a:pPr/>
            <a:r>
              <a:t>Reactive client and server HTTP adapters </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xfrm>
            <a:off x="673100" y="584200"/>
            <a:ext cx="11658600" cy="1041400"/>
          </a:xfrm>
          <a:prstGeom prst="rect">
            <a:avLst/>
          </a:prstGeom>
        </p:spPr>
        <p:txBody>
          <a:bodyPr anchor="ctr"/>
          <a:lstStyle>
            <a:lvl1pPr>
              <a:defRPr spc="119" sz="6000"/>
            </a:lvl1pPr>
          </a:lstStyle>
          <a:p>
            <a:pPr/>
            <a:r>
              <a:t>5.0 m2</a:t>
            </a:r>
          </a:p>
        </p:txBody>
      </p:sp>
      <p:sp>
        <p:nvSpPr>
          <p:cNvPr id="211" name="Shape 211"/>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xfrm>
            <a:off x="673100" y="584200"/>
            <a:ext cx="11658600" cy="1041400"/>
          </a:xfrm>
          <a:prstGeom prst="rect">
            <a:avLst/>
          </a:prstGeom>
        </p:spPr>
        <p:txBody>
          <a:bodyPr anchor="ctr"/>
          <a:lstStyle>
            <a:lvl1pPr>
              <a:defRPr spc="119" sz="6000"/>
            </a:lvl1pPr>
          </a:lstStyle>
          <a:p>
            <a:pPr/>
            <a:r>
              <a:t>5.0 m2</a:t>
            </a:r>
          </a:p>
        </p:txBody>
      </p:sp>
      <p:sp>
        <p:nvSpPr>
          <p:cNvPr id="214" name="Shape 214"/>
          <p:cNvSpPr/>
          <p:nvPr>
            <p:ph type="body" idx="1"/>
          </p:nvPr>
        </p:nvSpPr>
        <p:spPr>
          <a:prstGeom prst="rect">
            <a:avLst/>
          </a:prstGeom>
        </p:spPr>
        <p:txBody>
          <a:bodyPr/>
          <a:lstStyle/>
          <a:p>
            <a:pPr/>
            <a:r>
              <a:t>Support for RxJava 2</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xfrm>
            <a:off x="673100" y="584200"/>
            <a:ext cx="11658600" cy="1041400"/>
          </a:xfrm>
          <a:prstGeom prst="rect">
            <a:avLst/>
          </a:prstGeom>
        </p:spPr>
        <p:txBody>
          <a:bodyPr anchor="ctr"/>
          <a:lstStyle>
            <a:lvl1pPr>
              <a:defRPr spc="119" sz="6000"/>
            </a:lvl1pPr>
          </a:lstStyle>
          <a:p>
            <a:pPr/>
            <a:r>
              <a:t>5.0 m2</a:t>
            </a:r>
          </a:p>
        </p:txBody>
      </p:sp>
      <p:sp>
        <p:nvSpPr>
          <p:cNvPr id="217" name="Shape 217"/>
          <p:cNvSpPr/>
          <p:nvPr>
            <p:ph type="body" idx="1"/>
          </p:nvPr>
        </p:nvSpPr>
        <p:spPr>
          <a:prstGeom prst="rect">
            <a:avLst/>
          </a:prstGeom>
        </p:spPr>
        <p:txBody>
          <a:bodyPr/>
          <a:lstStyle/>
          <a:p>
            <a:pPr/>
            <a:r>
              <a:t>Support for RxJava 2</a:t>
            </a:r>
          </a:p>
          <a:p>
            <a:pPr/>
            <a:r>
              <a:t>New controller for Spring MVC using Lambda</a:t>
            </a:r>
          </a:p>
        </p:txBody>
      </p:sp>
      <p:grpSp>
        <p:nvGrpSpPr>
          <p:cNvPr id="222" name="Group 222"/>
          <p:cNvGrpSpPr/>
          <p:nvPr/>
        </p:nvGrpSpPr>
        <p:grpSpPr>
          <a:xfrm>
            <a:off x="1881201" y="6754360"/>
            <a:ext cx="9242398" cy="2663422"/>
            <a:chOff x="-127000" y="-88900"/>
            <a:chExt cx="9242397" cy="2663420"/>
          </a:xfrm>
        </p:grpSpPr>
        <p:sp>
          <p:nvSpPr>
            <p:cNvPr id="218" name="Shape 218"/>
            <p:cNvSpPr/>
            <p:nvPr/>
          </p:nvSpPr>
          <p:spPr>
            <a:xfrm>
              <a:off x="3923155" y="2053820"/>
              <a:ext cx="1142087"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r>
                <a:t>Repack</a:t>
              </a:r>
            </a:p>
          </p:txBody>
        </p:sp>
        <p:grpSp>
          <p:nvGrpSpPr>
            <p:cNvPr id="221" name="Group 221"/>
            <p:cNvGrpSpPr/>
            <p:nvPr/>
          </p:nvGrpSpPr>
          <p:grpSpPr>
            <a:xfrm>
              <a:off x="-127000" y="-88900"/>
              <a:ext cx="9242398" cy="2313968"/>
              <a:chOff x="0" y="0"/>
              <a:chExt cx="9242397" cy="2313967"/>
            </a:xfrm>
          </p:grpSpPr>
          <p:pic>
            <p:nvPicPr>
              <p:cNvPr id="220" name="retpack code snippet.png"/>
              <p:cNvPicPr>
                <a:picLocks noChangeAspect="1"/>
              </p:cNvPicPr>
              <p:nvPr/>
            </p:nvPicPr>
            <p:blipFill>
              <a:blip r:embed="rId2">
                <a:extLst/>
              </a:blip>
              <a:stretch>
                <a:fillRect/>
              </a:stretch>
            </p:blipFill>
            <p:spPr>
              <a:xfrm>
                <a:off x="127000" y="88900"/>
                <a:ext cx="8988398" cy="1983768"/>
              </a:xfrm>
              <a:prstGeom prst="rect">
                <a:avLst/>
              </a:prstGeom>
              <a:ln>
                <a:noFill/>
              </a:ln>
              <a:effectLst/>
            </p:spPr>
          </p:pic>
          <p:pic>
            <p:nvPicPr>
              <p:cNvPr id="219" name=""/>
              <p:cNvPicPr>
                <a:picLocks noChangeAspect="0"/>
              </p:cNvPicPr>
              <p:nvPr/>
            </p:nvPicPr>
            <p:blipFill>
              <a:blip r:embed="rId3">
                <a:extLst/>
              </a:blip>
              <a:stretch>
                <a:fillRect/>
              </a:stretch>
            </p:blipFill>
            <p:spPr>
              <a:xfrm>
                <a:off x="0" y="0"/>
                <a:ext cx="9242398" cy="2313968"/>
              </a:xfrm>
              <a:prstGeom prst="rect">
                <a:avLst/>
              </a:prstGeom>
              <a:effectLst/>
            </p:spPr>
          </p:pic>
        </p:grpSp>
      </p:grpSp>
      <p:sp>
        <p:nvSpPr>
          <p:cNvPr id="223" name="Shape 223"/>
          <p:cNvSpPr/>
          <p:nvPr/>
        </p:nvSpPr>
        <p:spPr>
          <a:xfrm>
            <a:off x="3956208" y="7492024"/>
            <a:ext cx="6904608" cy="683754"/>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grpSp>
        <p:nvGrpSpPr>
          <p:cNvPr id="228" name="Group 228"/>
          <p:cNvGrpSpPr/>
          <p:nvPr/>
        </p:nvGrpSpPr>
        <p:grpSpPr>
          <a:xfrm>
            <a:off x="1767732" y="3988960"/>
            <a:ext cx="9469336" cy="2597134"/>
            <a:chOff x="-127000" y="-88899"/>
            <a:chExt cx="9469335" cy="2597133"/>
          </a:xfrm>
        </p:grpSpPr>
        <p:sp>
          <p:nvSpPr>
            <p:cNvPr id="224" name="Shape 224"/>
            <p:cNvSpPr/>
            <p:nvPr/>
          </p:nvSpPr>
          <p:spPr>
            <a:xfrm>
              <a:off x="4087527" y="1987533"/>
              <a:ext cx="1040283"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r>
                <a:t>Spring</a:t>
              </a:r>
            </a:p>
          </p:txBody>
        </p:sp>
        <p:grpSp>
          <p:nvGrpSpPr>
            <p:cNvPr id="227" name="Group 227"/>
            <p:cNvGrpSpPr/>
            <p:nvPr/>
          </p:nvGrpSpPr>
          <p:grpSpPr>
            <a:xfrm>
              <a:off x="-127000" y="-88900"/>
              <a:ext cx="9469336" cy="2238063"/>
              <a:chOff x="0" y="0"/>
              <a:chExt cx="9469335" cy="2238062"/>
            </a:xfrm>
          </p:grpSpPr>
          <p:pic>
            <p:nvPicPr>
              <p:cNvPr id="226" name="Spring 5 routes.png"/>
              <p:cNvPicPr>
                <a:picLocks noChangeAspect="1"/>
              </p:cNvPicPr>
              <p:nvPr/>
            </p:nvPicPr>
            <p:blipFill>
              <a:blip r:embed="rId4">
                <a:extLst/>
              </a:blip>
              <a:srcRect l="0" t="0" r="0" b="0"/>
              <a:stretch>
                <a:fillRect/>
              </a:stretch>
            </p:blipFill>
            <p:spPr>
              <a:xfrm>
                <a:off x="127000" y="88900"/>
                <a:ext cx="9215336" cy="1907863"/>
              </a:xfrm>
              <a:prstGeom prst="rect">
                <a:avLst/>
              </a:prstGeom>
              <a:ln>
                <a:noFill/>
              </a:ln>
              <a:effectLst/>
            </p:spPr>
          </p:pic>
          <p:pic>
            <p:nvPicPr>
              <p:cNvPr id="225" name=""/>
              <p:cNvPicPr>
                <a:picLocks noChangeAspect="0"/>
              </p:cNvPicPr>
              <p:nvPr/>
            </p:nvPicPr>
            <p:blipFill>
              <a:blip r:embed="rId5">
                <a:extLst/>
              </a:blip>
              <a:stretch>
                <a:fillRect/>
              </a:stretch>
            </p:blipFill>
            <p:spPr>
              <a:xfrm>
                <a:off x="0" y="0"/>
                <a:ext cx="9469336" cy="2238063"/>
              </a:xfrm>
              <a:prstGeom prst="rect">
                <a:avLst/>
              </a:prstGeom>
              <a:effectLst/>
            </p:spPr>
          </p:pic>
        </p:grpSp>
      </p:grpSp>
      <p:sp>
        <p:nvSpPr>
          <p:cNvPr id="229" name="Shape 229"/>
          <p:cNvSpPr/>
          <p:nvPr/>
        </p:nvSpPr>
        <p:spPr>
          <a:xfrm>
            <a:off x="3623741" y="4839557"/>
            <a:ext cx="7208579" cy="683753"/>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30" name="Shape 230"/>
          <p:cNvSpPr/>
          <p:nvPr/>
        </p:nvSpPr>
        <p:spPr>
          <a:xfrm>
            <a:off x="4470400" y="4838700"/>
            <a:ext cx="1092200" cy="31750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31" name="Shape 231"/>
          <p:cNvSpPr/>
          <p:nvPr/>
        </p:nvSpPr>
        <p:spPr>
          <a:xfrm>
            <a:off x="5829300" y="4838700"/>
            <a:ext cx="4864100" cy="31750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32" name="Shape 232"/>
          <p:cNvSpPr/>
          <p:nvPr/>
        </p:nvSpPr>
        <p:spPr>
          <a:xfrm>
            <a:off x="5892800" y="4864100"/>
            <a:ext cx="520700" cy="30480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33" name="Shape 233"/>
          <p:cNvSpPr/>
          <p:nvPr/>
        </p:nvSpPr>
        <p:spPr>
          <a:xfrm>
            <a:off x="7035800" y="4826000"/>
            <a:ext cx="3657600" cy="33020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34" name="Shape 234"/>
          <p:cNvSpPr/>
          <p:nvPr/>
        </p:nvSpPr>
        <p:spPr>
          <a:xfrm>
            <a:off x="3623741" y="4839557"/>
            <a:ext cx="7208579" cy="683753"/>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28"/>
                                        </p:tgtEl>
                                        <p:attrNameLst>
                                          <p:attrName>style.visibility</p:attrName>
                                        </p:attrNameLst>
                                      </p:cBhvr>
                                      <p:to>
                                        <p:strVal val="visible"/>
                                      </p:to>
                                    </p:set>
                                    <p:anim calcmode="lin" valueType="num">
                                      <p:cBhvr>
                                        <p:cTn id="7" dur="700" fill="hold"/>
                                        <p:tgtEl>
                                          <p:spTgt spid="228"/>
                                        </p:tgtEl>
                                        <p:attrNameLst>
                                          <p:attrName>ppt_w</p:attrName>
                                        </p:attrNameLst>
                                      </p:cBhvr>
                                      <p:tavLst>
                                        <p:tav tm="0">
                                          <p:val>
                                            <p:fltVal val="0"/>
                                          </p:val>
                                        </p:tav>
                                        <p:tav tm="100000">
                                          <p:val>
                                            <p:strVal val="#ppt_w"/>
                                          </p:val>
                                        </p:tav>
                                      </p:tavLst>
                                    </p:anim>
                                    <p:anim calcmode="lin" valueType="num">
                                      <p:cBhvr>
                                        <p:cTn id="8" dur="700" fill="hold"/>
                                        <p:tgtEl>
                                          <p:spTgt spid="2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0" presetID="1" grpId="3" fill="hold">
                                  <p:stCondLst>
                                    <p:cond delay="0"/>
                                  </p:stCondLst>
                                  <p:iterate type="el" backwards="0">
                                    <p:tmAbs val="0"/>
                                  </p:iterate>
                                  <p:childTnLst>
                                    <p:set>
                                      <p:cBhvr>
                                        <p:cTn id="16" fill="hold">
                                          <p:stCondLst>
                                            <p:cond delay="0"/>
                                          </p:stCondLst>
                                        </p:cTn>
                                        <p:tgtEl>
                                          <p:spTgt spid="229"/>
                                        </p:tgtEl>
                                        <p:attrNameLst>
                                          <p:attrName>style.visibility</p:attrName>
                                        </p:attrNameLst>
                                      </p:cBhvr>
                                      <p:to>
                                        <p:strVal val="hidden"/>
                                      </p:to>
                                    </p:set>
                                  </p:childTnLst>
                                </p:cTn>
                              </p:par>
                            </p:childTnLst>
                          </p:cTn>
                        </p:par>
                        <p:par>
                          <p:cTn id="17" fill="hold">
                            <p:stCondLst>
                              <p:cond delay="0"/>
                            </p:stCondLst>
                            <p:childTnLst>
                              <p:par>
                                <p:cTn id="18" presetClass="entr" nodeType="afterEffect" presetSubtype="0" presetID="1" grpId="4" fill="hold">
                                  <p:stCondLst>
                                    <p:cond delay="0"/>
                                  </p:stCondLst>
                                  <p:iterate type="el" backwards="0">
                                    <p:tmAbs val="0"/>
                                  </p:iterate>
                                  <p:childTnLst>
                                    <p:set>
                                      <p:cBhvr>
                                        <p:cTn id="19" fill="hold"/>
                                        <p:tgtEl>
                                          <p:spTgt spid="2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0" presetID="1" grpId="5" fill="hold">
                                  <p:stCondLst>
                                    <p:cond delay="0"/>
                                  </p:stCondLst>
                                  <p:iterate type="el" backwards="0">
                                    <p:tmAbs val="0"/>
                                  </p:iterate>
                                  <p:childTnLst>
                                    <p:set>
                                      <p:cBhvr>
                                        <p:cTn id="23" fill="hold">
                                          <p:stCondLst>
                                            <p:cond delay="0"/>
                                          </p:stCondLst>
                                        </p:cTn>
                                        <p:tgtEl>
                                          <p:spTgt spid="230"/>
                                        </p:tgtEl>
                                        <p:attrNameLst>
                                          <p:attrName>style.visibility</p:attrName>
                                        </p:attrNameLst>
                                      </p:cBhvr>
                                      <p:to>
                                        <p:strVal val="hidden"/>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2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7" fill="hold">
                                  <p:stCondLst>
                                    <p:cond delay="0"/>
                                  </p:stCondLst>
                                  <p:iterate type="el" backwards="0">
                                    <p:tmAbs val="0"/>
                                  </p:iterate>
                                  <p:childTnLst>
                                    <p:set>
                                      <p:cBhvr>
                                        <p:cTn id="30" fill="hold">
                                          <p:stCondLst>
                                            <p:cond delay="0"/>
                                          </p:stCondLst>
                                        </p:cTn>
                                        <p:tgtEl>
                                          <p:spTgt spid="231"/>
                                        </p:tgtEl>
                                        <p:attrNameLst>
                                          <p:attrName>style.visibility</p:attrName>
                                        </p:attrNameLst>
                                      </p:cBhvr>
                                      <p:to>
                                        <p:strVal val="hidden"/>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2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xit" nodeType="clickEffect" presetSubtype="0" presetID="1" grpId="9" fill="hold">
                                  <p:stCondLst>
                                    <p:cond delay="0"/>
                                  </p:stCondLst>
                                  <p:iterate type="el" backwards="0">
                                    <p:tmAbs val="0"/>
                                  </p:iterate>
                                  <p:childTnLst>
                                    <p:set>
                                      <p:cBhvr>
                                        <p:cTn id="37" fill="hold">
                                          <p:stCondLst>
                                            <p:cond delay="0"/>
                                          </p:stCondLst>
                                        </p:cTn>
                                        <p:tgtEl>
                                          <p:spTgt spid="232"/>
                                        </p:tgtEl>
                                        <p:attrNameLst>
                                          <p:attrName>style.visibility</p:attrName>
                                        </p:attrNameLst>
                                      </p:cBhvr>
                                      <p:to>
                                        <p:strVal val="hidden"/>
                                      </p:to>
                                    </p:set>
                                  </p:childTnLst>
                                </p:cTn>
                              </p:par>
                            </p:childTnLst>
                          </p:cTn>
                        </p:par>
                        <p:par>
                          <p:cTn id="38" fill="hold">
                            <p:stCondLst>
                              <p:cond delay="0"/>
                            </p:stCondLst>
                            <p:childTnLst>
                              <p:par>
                                <p:cTn id="39" presetClass="entr" nodeType="afterEffect" presetSubtype="0" presetID="1" grpId="10" fill="hold">
                                  <p:stCondLst>
                                    <p:cond delay="0"/>
                                  </p:stCondLst>
                                  <p:iterate type="el" backwards="0">
                                    <p:tmAbs val="0"/>
                                  </p:iterate>
                                  <p:childTnLst>
                                    <p:set>
                                      <p:cBhvr>
                                        <p:cTn id="40" fill="hold"/>
                                        <p:tgtEl>
                                          <p:spTgt spid="2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xit" nodeType="clickEffect" presetSubtype="0" presetID="1" grpId="11" fill="hold">
                                  <p:stCondLst>
                                    <p:cond delay="0"/>
                                  </p:stCondLst>
                                  <p:iterate type="el" backwards="0">
                                    <p:tmAbs val="0"/>
                                  </p:iterate>
                                  <p:childTnLst>
                                    <p:set>
                                      <p:cBhvr>
                                        <p:cTn id="44" fill="hold">
                                          <p:stCondLst>
                                            <p:cond delay="0"/>
                                          </p:stCondLst>
                                        </p:cTn>
                                        <p:tgtEl>
                                          <p:spTgt spid="233"/>
                                        </p:tgtEl>
                                        <p:attrNameLst>
                                          <p:attrName>style.visibility</p:attrName>
                                        </p:attrNameLst>
                                      </p:cBhvr>
                                      <p:to>
                                        <p:strVal val="hidden"/>
                                      </p:to>
                                    </p:set>
                                  </p:childTnLst>
                                </p:cTn>
                              </p:par>
                            </p:childTnLst>
                          </p:cTn>
                        </p:par>
                        <p:par>
                          <p:cTn id="45" fill="hold">
                            <p:stCondLst>
                              <p:cond delay="0"/>
                            </p:stCondLst>
                            <p:childTnLst>
                              <p:par>
                                <p:cTn id="46" presetClass="entr" nodeType="afterEffect" presetID="9" grpId="12" fill="hold">
                                  <p:stCondLst>
                                    <p:cond delay="0"/>
                                  </p:stCondLst>
                                  <p:iterate type="el" backwards="0">
                                    <p:tmAbs val="0"/>
                                  </p:iterate>
                                  <p:childTnLst>
                                    <p:set>
                                      <p:cBhvr>
                                        <p:cTn id="47" fill="hold"/>
                                        <p:tgtEl>
                                          <p:spTgt spid="222"/>
                                        </p:tgtEl>
                                        <p:attrNameLst>
                                          <p:attrName>style.visibility</p:attrName>
                                        </p:attrNameLst>
                                      </p:cBhvr>
                                      <p:to>
                                        <p:strVal val="visible"/>
                                      </p:to>
                                    </p:set>
                                    <p:animEffect filter="dissolve" transition="in">
                                      <p:cBhvr>
                                        <p:cTn id="48" dur="800"/>
                                        <p:tgtEl>
                                          <p:spTgt spid="222"/>
                                        </p:tgtEl>
                                      </p:cBhvr>
                                    </p:animEffec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3" fill="hold">
                                  <p:stCondLst>
                                    <p:cond delay="0"/>
                                  </p:stCondLst>
                                  <p:iterate type="el" backwards="0">
                                    <p:tmAbs val="0"/>
                                  </p:iterate>
                                  <p:childTnLst>
                                    <p:set>
                                      <p:cBhvr>
                                        <p:cTn id="52" fill="hold"/>
                                        <p:tgtEl>
                                          <p:spTgt spid="223"/>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4" fill="hold">
                                  <p:stCondLst>
                                    <p:cond delay="0"/>
                                  </p:stCondLst>
                                  <p:iterate type="el" backwards="0">
                                    <p:tmAbs val="0"/>
                                  </p:iterate>
                                  <p:childTnLst>
                                    <p:set>
                                      <p:cBhvr>
                                        <p:cTn id="55" fill="hold"/>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2"/>
      <p:bldP build="whole" bldLvl="1" animBg="1" rev="0" advAuto="0" spid="229" grpId="3"/>
      <p:bldP build="whole" bldLvl="1" animBg="1" rev="0" advAuto="0" spid="232" grpId="8"/>
      <p:bldP build="whole" bldLvl="1" animBg="1" rev="0" advAuto="0" spid="232" grpId="9"/>
      <p:bldP build="whole" bldLvl="1" animBg="1" rev="0" advAuto="0" spid="231" grpId="6"/>
      <p:bldP build="whole" bldLvl="1" animBg="1" rev="0" advAuto="0" spid="231" grpId="7"/>
      <p:bldP build="whole" bldLvl="1" animBg="1" rev="0" advAuto="0" spid="233" grpId="10"/>
      <p:bldP build="whole" bldLvl="1" animBg="1" rev="0" advAuto="0" spid="233" grpId="11"/>
      <p:bldP build="whole" bldLvl="1" animBg="1" rev="0" advAuto="0" spid="222" grpId="12"/>
      <p:bldP build="whole" bldLvl="1" animBg="1" rev="0" advAuto="0" spid="223" grpId="13"/>
      <p:bldP build="whole" bldLvl="1" animBg="1" rev="0" advAuto="0" spid="234" grpId="14"/>
      <p:bldP build="whole" bldLvl="1" animBg="1" rev="0" advAuto="0" spid="228" grpId="1"/>
      <p:bldP build="whole" bldLvl="1" animBg="1" rev="0" advAuto="0" spid="230" grpId="4"/>
      <p:bldP build="whole" bldLvl="1" animBg="1" rev="0" advAuto="0" spid="230" grpId="5"/>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xfrm>
            <a:off x="673100" y="584200"/>
            <a:ext cx="11658600" cy="1041400"/>
          </a:xfrm>
          <a:prstGeom prst="rect">
            <a:avLst/>
          </a:prstGeom>
        </p:spPr>
        <p:txBody>
          <a:bodyPr anchor="ctr"/>
          <a:lstStyle>
            <a:lvl1pPr>
              <a:defRPr spc="119" sz="6000"/>
            </a:lvl1pPr>
          </a:lstStyle>
          <a:p>
            <a:pPr/>
            <a:r>
              <a:t>5.0 m2</a:t>
            </a:r>
          </a:p>
        </p:txBody>
      </p:sp>
      <p:sp>
        <p:nvSpPr>
          <p:cNvPr id="237" name="Shape 237"/>
          <p:cNvSpPr/>
          <p:nvPr>
            <p:ph type="body" idx="1"/>
          </p:nvPr>
        </p:nvSpPr>
        <p:spPr>
          <a:prstGeom prst="rect">
            <a:avLst/>
          </a:prstGeom>
        </p:spPr>
        <p:txBody>
          <a:bodyPr/>
          <a:lstStyle/>
          <a:p>
            <a:pPr/>
            <a:r>
              <a:t>Support for RxJava 2</a:t>
            </a:r>
          </a:p>
          <a:p>
            <a:pPr/>
            <a:r>
              <a:t>New controller for Spring MVC using Lambda</a:t>
            </a:r>
          </a:p>
          <a:p>
            <a:pPr/>
            <a:r>
              <a:t>Upgrade build to Gradle 3.0</a:t>
            </a:r>
          </a:p>
        </p:txBody>
      </p:sp>
      <p:pic>
        <p:nvPicPr>
          <p:cNvPr id="238" name="pasted-image.png"/>
          <p:cNvPicPr>
            <a:picLocks noChangeAspect="1"/>
          </p:cNvPicPr>
          <p:nvPr/>
        </p:nvPicPr>
        <p:blipFill>
          <a:blip r:embed="rId2">
            <a:extLst/>
          </a:blip>
          <a:srcRect l="0" t="0" r="0" b="0"/>
          <a:stretch>
            <a:fillRect/>
          </a:stretch>
        </p:blipFill>
        <p:spPr>
          <a:xfrm>
            <a:off x="4824634" y="4862466"/>
            <a:ext cx="3355532" cy="335553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38"/>
                                        </p:tgtEl>
                                        <p:attrNameLst>
                                          <p:attrName>style.visibility</p:attrName>
                                        </p:attrNameLst>
                                      </p:cBhvr>
                                      <p:to>
                                        <p:strVal val="visible"/>
                                      </p:to>
                                    </p:set>
                                    <p:anim calcmode="lin" valueType="num">
                                      <p:cBhvr>
                                        <p:cTn id="7" dur="1500" fill="hold"/>
                                        <p:tgtEl>
                                          <p:spTgt spid="238"/>
                                        </p:tgtEl>
                                        <p:attrNameLst>
                                          <p:attrName>ppt_x</p:attrName>
                                        </p:attrNameLst>
                                      </p:cBhvr>
                                      <p:tavLst>
                                        <p:tav tm="0">
                                          <p:val>
                                            <p:strVal val="#ppt_x"/>
                                          </p:val>
                                        </p:tav>
                                        <p:tav tm="100000">
                                          <p:val>
                                            <p:strVal val="#ppt_x"/>
                                          </p:val>
                                        </p:tav>
                                      </p:tavLst>
                                    </p:anim>
                                    <p:anim calcmode="lin" valueType="num">
                                      <p:cBhvr>
                                        <p:cTn id="8" dur="1500" fill="hold"/>
                                        <p:tgtEl>
                                          <p:spTgt spid="2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xfrm>
            <a:off x="673100" y="584200"/>
            <a:ext cx="11658600" cy="1041400"/>
          </a:xfrm>
          <a:prstGeom prst="rect">
            <a:avLst/>
          </a:prstGeom>
        </p:spPr>
        <p:txBody>
          <a:bodyPr anchor="ctr"/>
          <a:lstStyle>
            <a:lvl1pPr>
              <a:defRPr spc="119" sz="6000"/>
            </a:lvl1pPr>
          </a:lstStyle>
          <a:p>
            <a:pPr/>
            <a:r>
              <a:t>5.0 m3</a:t>
            </a:r>
          </a:p>
        </p:txBody>
      </p:sp>
      <p:sp>
        <p:nvSpPr>
          <p:cNvPr id="241" name="Shape 241"/>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xfrm>
            <a:off x="673100" y="584200"/>
            <a:ext cx="11658600" cy="1041400"/>
          </a:xfrm>
          <a:prstGeom prst="rect">
            <a:avLst/>
          </a:prstGeom>
        </p:spPr>
        <p:txBody>
          <a:bodyPr anchor="ctr"/>
          <a:lstStyle>
            <a:lvl1pPr>
              <a:defRPr spc="119" sz="6000"/>
            </a:lvl1pPr>
          </a:lstStyle>
          <a:p>
            <a:pPr/>
            <a:r>
              <a:t>5.0 m3</a:t>
            </a:r>
          </a:p>
        </p:txBody>
      </p:sp>
      <p:sp>
        <p:nvSpPr>
          <p:cNvPr id="244" name="Shape 244"/>
          <p:cNvSpPr/>
          <p:nvPr>
            <p:ph type="body" idx="1"/>
          </p:nvPr>
        </p:nvSpPr>
        <p:spPr>
          <a:prstGeom prst="rect">
            <a:avLst/>
          </a:prstGeom>
        </p:spPr>
        <p:txBody>
          <a:bodyPr/>
          <a:lstStyle/>
          <a:p>
            <a:pPr/>
            <a:r>
              <a:t>Parallel bean initialization during startup</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xfrm>
            <a:off x="673100" y="584200"/>
            <a:ext cx="11658600" cy="1041400"/>
          </a:xfrm>
          <a:prstGeom prst="rect">
            <a:avLst/>
          </a:prstGeom>
        </p:spPr>
        <p:txBody>
          <a:bodyPr anchor="ctr"/>
          <a:lstStyle>
            <a:lvl1pPr>
              <a:defRPr spc="119" sz="6000"/>
            </a:lvl1pPr>
          </a:lstStyle>
          <a:p>
            <a:pPr/>
            <a:r>
              <a:t>5.0 m3</a:t>
            </a:r>
          </a:p>
        </p:txBody>
      </p:sp>
      <p:sp>
        <p:nvSpPr>
          <p:cNvPr id="247" name="Shape 247"/>
          <p:cNvSpPr/>
          <p:nvPr>
            <p:ph type="body" idx="1"/>
          </p:nvPr>
        </p:nvSpPr>
        <p:spPr>
          <a:prstGeom prst="rect">
            <a:avLst/>
          </a:prstGeom>
        </p:spPr>
        <p:txBody>
          <a:bodyPr/>
          <a:lstStyle/>
          <a:p>
            <a:pPr/>
            <a:r>
              <a:t>Parallel bean initialization during startup</a:t>
            </a:r>
          </a:p>
          <a:p>
            <a:pPr/>
            <a:r>
              <a:t>Spring Framework jars on the JDK 9 module path</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673100" y="584200"/>
            <a:ext cx="11658600" cy="1041400"/>
          </a:xfrm>
          <a:prstGeom prst="rect">
            <a:avLst/>
          </a:prstGeom>
        </p:spPr>
        <p:txBody>
          <a:bodyPr anchor="ctr"/>
          <a:lstStyle>
            <a:lvl1pPr>
              <a:defRPr spc="119" sz="6000"/>
            </a:lvl1pPr>
          </a:lstStyle>
          <a:p>
            <a:pPr/>
            <a:r>
              <a:t>5.0 m3-RC1</a:t>
            </a:r>
          </a:p>
        </p:txBody>
      </p:sp>
      <p:sp>
        <p:nvSpPr>
          <p:cNvPr id="250" name="Shape 250"/>
          <p:cNvSpPr/>
          <p:nvPr>
            <p:ph type="body" idx="1"/>
          </p:nvPr>
        </p:nvSpPr>
        <p:spPr>
          <a:prstGeom prst="rect">
            <a:avLst/>
          </a:prstGeom>
        </p:spPr>
        <p:txBody>
          <a:bodyPr/>
          <a:lstStyle/>
          <a:p>
            <a:pPr/>
            <a:r>
              <a:t>Parallel bean initialization during startup</a:t>
            </a:r>
          </a:p>
          <a:p>
            <a:pPr/>
            <a:r>
              <a:t>Spring Framework jars on the JDK 9 module path</a:t>
            </a:r>
          </a:p>
          <a:p>
            <a:pPr/>
            <a:r>
              <a:t>Spring MVC REST client</a:t>
            </a:r>
          </a:p>
        </p:txBody>
      </p:sp>
      <p:grpSp>
        <p:nvGrpSpPr>
          <p:cNvPr id="253" name="Group 253"/>
          <p:cNvGrpSpPr/>
          <p:nvPr/>
        </p:nvGrpSpPr>
        <p:grpSpPr>
          <a:xfrm>
            <a:off x="76200" y="4993869"/>
            <a:ext cx="12864609" cy="2184401"/>
            <a:chOff x="0" y="0"/>
            <a:chExt cx="12864608" cy="2184400"/>
          </a:xfrm>
        </p:grpSpPr>
        <p:pic>
          <p:nvPicPr>
            <p:cNvPr id="252" name="rest-client.png"/>
            <p:cNvPicPr>
              <a:picLocks noChangeAspect="1"/>
            </p:cNvPicPr>
            <p:nvPr/>
          </p:nvPicPr>
          <p:blipFill>
            <a:blip r:embed="rId2">
              <a:extLst/>
            </a:blip>
            <a:stretch>
              <a:fillRect/>
            </a:stretch>
          </p:blipFill>
          <p:spPr>
            <a:xfrm>
              <a:off x="127000" y="88900"/>
              <a:ext cx="12610609" cy="1854200"/>
            </a:xfrm>
            <a:prstGeom prst="rect">
              <a:avLst/>
            </a:prstGeom>
            <a:ln>
              <a:noFill/>
            </a:ln>
            <a:effectLst/>
          </p:spPr>
        </p:pic>
        <p:pic>
          <p:nvPicPr>
            <p:cNvPr id="251" name=""/>
            <p:cNvPicPr>
              <a:picLocks noChangeAspect="0"/>
            </p:cNvPicPr>
            <p:nvPr/>
          </p:nvPicPr>
          <p:blipFill>
            <a:blip r:embed="rId3">
              <a:extLst/>
            </a:blip>
            <a:stretch>
              <a:fillRect/>
            </a:stretch>
          </p:blipFill>
          <p:spPr>
            <a:xfrm>
              <a:off x="0" y="0"/>
              <a:ext cx="12864609" cy="2184400"/>
            </a:xfrm>
            <a:prstGeom prst="rect">
              <a:avLst/>
            </a:prstGeom>
            <a:effectLst/>
          </p:spPr>
        </p:pic>
      </p:grpSp>
      <p:sp>
        <p:nvSpPr>
          <p:cNvPr id="254" name="Shape 254"/>
          <p:cNvSpPr/>
          <p:nvPr/>
        </p:nvSpPr>
        <p:spPr>
          <a:xfrm>
            <a:off x="753199" y="5370686"/>
            <a:ext cx="11498402" cy="36735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55" name="Shape 255"/>
          <p:cNvSpPr/>
          <p:nvPr/>
        </p:nvSpPr>
        <p:spPr>
          <a:xfrm>
            <a:off x="4400951" y="5684017"/>
            <a:ext cx="2689477" cy="36735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3"/>
                                        </p:tgtEl>
                                        <p:attrNameLst>
                                          <p:attrName>style.visibility</p:attrName>
                                        </p:attrNameLst>
                                      </p:cBhvr>
                                      <p:to>
                                        <p:strVal val="visible"/>
                                      </p:to>
                                    </p:set>
                                    <p:animEffect filter="dissolve" transition="in">
                                      <p:cBhvr>
                                        <p:cTn id="7" dur="499"/>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2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xit" nodeType="clickEffect" presetSubtype="0" presetID="1" grpId="3" fill="hold">
                                  <p:stCondLst>
                                    <p:cond delay="0"/>
                                  </p:stCondLst>
                                  <p:iterate type="el" backwards="0">
                                    <p:tmAbs val="0"/>
                                  </p:iterate>
                                  <p:childTnLst>
                                    <p:set>
                                      <p:cBhvr>
                                        <p:cTn id="15" fill="hold">
                                          <p:stCondLst>
                                            <p:cond delay="0"/>
                                          </p:stCondLst>
                                        </p:cTn>
                                        <p:tgtEl>
                                          <p:spTgt spid="254"/>
                                        </p:tgtEl>
                                        <p:attrNameLst>
                                          <p:attrName>style.visibility</p:attrName>
                                        </p:attrNameLst>
                                      </p:cBhvr>
                                      <p:to>
                                        <p:strVal val="hidden"/>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P build="whole" bldLvl="1" animBg="1" rev="0" advAuto="0" spid="254" grpId="2"/>
      <p:bldP build="whole" bldLvl="1" animBg="1" rev="0" advAuto="0" spid="254" grpId="3"/>
      <p:bldP build="whole" bldLvl="1" animBg="1" rev="0" advAuto="0" spid="255" grpId="4"/>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xfrm>
            <a:off x="673100" y="584200"/>
            <a:ext cx="11658600" cy="927100"/>
          </a:xfrm>
          <a:prstGeom prst="rect">
            <a:avLst/>
          </a:prstGeom>
        </p:spPr>
        <p:txBody>
          <a:bodyPr anchor="ctr"/>
          <a:lstStyle>
            <a:lvl1pPr defTabSz="406908">
              <a:defRPr spc="106" sz="5340"/>
            </a:lvl1pPr>
          </a:lstStyle>
          <a:p>
            <a:pPr/>
            <a:r>
              <a:t>Agenda</a:t>
            </a:r>
          </a:p>
        </p:txBody>
      </p:sp>
      <p:sp>
        <p:nvSpPr>
          <p:cNvPr id="161" name="Shape 161"/>
          <p:cNvSpPr/>
          <p:nvPr>
            <p:ph type="body" idx="1"/>
          </p:nvPr>
        </p:nvSpPr>
        <p:spPr>
          <a:xfrm>
            <a:off x="673100" y="1618189"/>
            <a:ext cx="11658600" cy="7221011"/>
          </a:xfrm>
          <a:prstGeom prst="rect">
            <a:avLst/>
          </a:prstGeom>
        </p:spPr>
        <p:txBody>
          <a:bodyPr/>
          <a:lstStyle/>
          <a:p>
            <a:pPr>
              <a:lnSpc>
                <a:spcPct val="50000"/>
              </a:lnSpc>
            </a:pPr>
            <a:r>
              <a:t>Spring 5 Road-Map</a:t>
            </a:r>
          </a:p>
          <a:p>
            <a:pPr lvl="1">
              <a:lnSpc>
                <a:spcPct val="50000"/>
              </a:lnSpc>
              <a:spcBef>
                <a:spcPts val="1800"/>
              </a:spcBef>
            </a:pPr>
            <a:r>
              <a:t>5.0 M1 implemented features</a:t>
            </a:r>
          </a:p>
          <a:p>
            <a:pPr lvl="1">
              <a:lnSpc>
                <a:spcPct val="50000"/>
              </a:lnSpc>
              <a:spcBef>
                <a:spcPts val="1800"/>
              </a:spcBef>
            </a:pPr>
            <a:r>
              <a:t>5.0 M2</a:t>
            </a:r>
          </a:p>
          <a:p>
            <a:pPr lvl="1">
              <a:lnSpc>
                <a:spcPct val="50000"/>
              </a:lnSpc>
              <a:spcBef>
                <a:spcPts val="1800"/>
              </a:spcBef>
            </a:pPr>
            <a:r>
              <a:t>5.0 M3</a:t>
            </a:r>
          </a:p>
          <a:p>
            <a:pPr lvl="1">
              <a:lnSpc>
                <a:spcPct val="50000"/>
              </a:lnSpc>
              <a:spcBef>
                <a:spcPts val="1800"/>
              </a:spcBef>
            </a:pPr>
            <a:r>
              <a:t>5.X</a:t>
            </a:r>
          </a:p>
          <a:p>
            <a:pPr>
              <a:lnSpc>
                <a:spcPct val="50000"/>
              </a:lnSpc>
            </a:pPr>
            <a:r>
              <a:t>Q&amp;A</a:t>
            </a:r>
          </a:p>
          <a:p>
            <a:pPr>
              <a:lnSpc>
                <a:spcPct val="50000"/>
              </a:lnSpc>
            </a:pPr>
            <a:r>
              <a:t>Reactive Spring</a:t>
            </a:r>
          </a:p>
          <a:p>
            <a:pPr lvl="1">
              <a:lnSpc>
                <a:spcPct val="50000"/>
              </a:lnSpc>
              <a:spcBef>
                <a:spcPts val="1800"/>
              </a:spcBef>
            </a:pPr>
            <a:r>
              <a:t>Brief of history and problems</a:t>
            </a:r>
          </a:p>
          <a:p>
            <a:pPr lvl="1">
              <a:lnSpc>
                <a:spcPct val="50000"/>
              </a:lnSpc>
              <a:spcBef>
                <a:spcPts val="1800"/>
              </a:spcBef>
            </a:pPr>
            <a:r>
              <a:t>Reactive-Streams Community</a:t>
            </a:r>
          </a:p>
          <a:p>
            <a:pPr lvl="1">
              <a:lnSpc>
                <a:spcPct val="50000"/>
              </a:lnSpc>
              <a:spcBef>
                <a:spcPts val="1800"/>
              </a:spcBef>
            </a:pPr>
            <a:r>
              <a:t>Project Reactor</a:t>
            </a:r>
          </a:p>
          <a:p>
            <a:pPr lvl="1">
              <a:lnSpc>
                <a:spcPct val="50000"/>
              </a:lnSpc>
              <a:spcBef>
                <a:spcPts val="1800"/>
              </a:spcBef>
            </a:pPr>
            <a:r>
              <a:t>Reactive Web</a:t>
            </a:r>
          </a:p>
          <a:p>
            <a:pPr>
              <a:lnSpc>
                <a:spcPct val="50000"/>
              </a:lnSpc>
            </a:pPr>
            <a:r>
              <a:t>Demo</a:t>
            </a:r>
          </a:p>
          <a:p>
            <a:pPr>
              <a:lnSpc>
                <a:spcPct val="50000"/>
              </a:lnSpc>
            </a:pPr>
            <a:r>
              <a:t>Q&amp;A</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xfrm>
            <a:off x="673100" y="584200"/>
            <a:ext cx="11658600" cy="1041400"/>
          </a:xfrm>
          <a:prstGeom prst="rect">
            <a:avLst/>
          </a:prstGeom>
        </p:spPr>
        <p:txBody>
          <a:bodyPr anchor="ctr"/>
          <a:lstStyle>
            <a:lvl1pPr>
              <a:defRPr spc="119" sz="6000"/>
            </a:lvl1pPr>
          </a:lstStyle>
          <a:p>
            <a:pPr/>
            <a:r>
              <a:t>5.X</a:t>
            </a:r>
          </a:p>
        </p:txBody>
      </p:sp>
      <p:sp>
        <p:nvSpPr>
          <p:cNvPr id="258" name="Shape 258"/>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title"/>
          </p:nvPr>
        </p:nvSpPr>
        <p:spPr>
          <a:xfrm>
            <a:off x="673100" y="584200"/>
            <a:ext cx="11658600" cy="1041400"/>
          </a:xfrm>
          <a:prstGeom prst="rect">
            <a:avLst/>
          </a:prstGeom>
        </p:spPr>
        <p:txBody>
          <a:bodyPr anchor="ctr"/>
          <a:lstStyle>
            <a:lvl1pPr>
              <a:defRPr spc="119" sz="6000"/>
            </a:lvl1pPr>
          </a:lstStyle>
          <a:p>
            <a:pPr/>
            <a:r>
              <a:t>5.X</a:t>
            </a:r>
          </a:p>
        </p:txBody>
      </p:sp>
      <p:sp>
        <p:nvSpPr>
          <p:cNvPr id="261" name="Shape 261"/>
          <p:cNvSpPr/>
          <p:nvPr>
            <p:ph type="body" idx="1"/>
          </p:nvPr>
        </p:nvSpPr>
        <p:spPr>
          <a:prstGeom prst="rect">
            <a:avLst/>
          </a:prstGeom>
        </p:spPr>
        <p:txBody>
          <a:bodyPr/>
          <a:lstStyle/>
          <a:p>
            <a:pPr/>
            <a:r>
              <a:t>JSR 365 (CDI 2.0) - new dependency injection API support</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xfrm>
            <a:off x="673100" y="584200"/>
            <a:ext cx="11658600" cy="1041400"/>
          </a:xfrm>
          <a:prstGeom prst="rect">
            <a:avLst/>
          </a:prstGeom>
        </p:spPr>
        <p:txBody>
          <a:bodyPr anchor="ctr"/>
          <a:lstStyle>
            <a:lvl1pPr>
              <a:defRPr spc="119" sz="6000"/>
            </a:lvl1pPr>
          </a:lstStyle>
          <a:p>
            <a:pPr/>
            <a:r>
              <a:t>5.X</a:t>
            </a:r>
          </a:p>
        </p:txBody>
      </p:sp>
      <p:sp>
        <p:nvSpPr>
          <p:cNvPr id="264" name="Shape 264"/>
          <p:cNvSpPr/>
          <p:nvPr>
            <p:ph type="body" idx="1"/>
          </p:nvPr>
        </p:nvSpPr>
        <p:spPr>
          <a:prstGeom prst="rect">
            <a:avLst/>
          </a:prstGeom>
        </p:spPr>
        <p:txBody>
          <a:bodyPr/>
          <a:lstStyle/>
          <a:p>
            <a:pPr/>
            <a:r>
              <a:t>JSR 365 (CDI 2.0) - new dependency injection API support</a:t>
            </a:r>
          </a:p>
          <a:p>
            <a:pPr/>
            <a:r>
              <a:t>Servlet 4.0</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673100" y="584200"/>
            <a:ext cx="11658600" cy="1041400"/>
          </a:xfrm>
          <a:prstGeom prst="rect">
            <a:avLst/>
          </a:prstGeom>
        </p:spPr>
        <p:txBody>
          <a:bodyPr anchor="ctr"/>
          <a:lstStyle>
            <a:lvl1pPr>
              <a:defRPr spc="119" sz="6000"/>
            </a:lvl1pPr>
          </a:lstStyle>
          <a:p>
            <a:pPr/>
            <a:r>
              <a:t>5.X</a:t>
            </a:r>
          </a:p>
        </p:txBody>
      </p:sp>
      <p:sp>
        <p:nvSpPr>
          <p:cNvPr id="267" name="Shape 267"/>
          <p:cNvSpPr/>
          <p:nvPr>
            <p:ph type="body" idx="1"/>
          </p:nvPr>
        </p:nvSpPr>
        <p:spPr>
          <a:prstGeom prst="rect">
            <a:avLst/>
          </a:prstGeom>
        </p:spPr>
        <p:txBody>
          <a:bodyPr/>
          <a:lstStyle/>
          <a:p>
            <a:pPr/>
            <a:r>
              <a:t>JSR 365 (CDI 2.0) - new dependency injection API support</a:t>
            </a:r>
          </a:p>
          <a:p>
            <a:pPr/>
            <a:r>
              <a:t>Servlet 4.0</a:t>
            </a:r>
          </a:p>
          <a:p>
            <a:pPr/>
            <a:r>
              <a:t>JMS 2.1</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xfrm>
            <a:off x="673100" y="584200"/>
            <a:ext cx="11658600" cy="1041400"/>
          </a:xfrm>
          <a:prstGeom prst="rect">
            <a:avLst/>
          </a:prstGeom>
        </p:spPr>
        <p:txBody>
          <a:bodyPr anchor="ctr"/>
          <a:lstStyle>
            <a:lvl1pPr>
              <a:defRPr spc="119" sz="6000"/>
            </a:lvl1pPr>
          </a:lstStyle>
          <a:p>
            <a:pPr/>
            <a:r>
              <a:t>5.X</a:t>
            </a:r>
          </a:p>
        </p:txBody>
      </p:sp>
      <p:sp>
        <p:nvSpPr>
          <p:cNvPr id="270" name="Shape 270"/>
          <p:cNvSpPr/>
          <p:nvPr>
            <p:ph type="body" idx="1"/>
          </p:nvPr>
        </p:nvSpPr>
        <p:spPr>
          <a:prstGeom prst="rect">
            <a:avLst/>
          </a:prstGeom>
        </p:spPr>
        <p:txBody>
          <a:bodyPr/>
          <a:lstStyle/>
          <a:p>
            <a:pPr/>
            <a:r>
              <a:t>JSR 365 (CDI 2.0) - new dependency injection API support</a:t>
            </a:r>
          </a:p>
          <a:p>
            <a:pPr/>
            <a:r>
              <a:t>Servlet 4.0</a:t>
            </a:r>
          </a:p>
          <a:p>
            <a:pPr/>
            <a:r>
              <a:t>JMS 2.1</a:t>
            </a:r>
          </a:p>
          <a:p>
            <a:pPr/>
            <a:r>
              <a:t>Full JDK 9 compatibility</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p>
            <a:pPr/>
            <a:r>
              <a:t>Q&amp;A</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xfrm>
            <a:off x="673100" y="431800"/>
            <a:ext cx="11658600" cy="1790700"/>
          </a:xfrm>
          <a:prstGeom prst="rect">
            <a:avLst/>
          </a:prstGeom>
        </p:spPr>
        <p:txBody>
          <a:bodyPr/>
          <a:lstStyle/>
          <a:p>
            <a:pPr/>
            <a:r>
              <a:t>Resources</a:t>
            </a:r>
          </a:p>
        </p:txBody>
      </p:sp>
      <p:sp>
        <p:nvSpPr>
          <p:cNvPr id="275" name="Shape 275"/>
          <p:cNvSpPr/>
          <p:nvPr>
            <p:ph type="body" idx="4294967295"/>
          </p:nvPr>
        </p:nvSpPr>
        <p:spPr>
          <a:prstGeom prst="rect">
            <a:avLst/>
          </a:prstGeom>
        </p:spPr>
        <p:txBody>
          <a:bodyPr/>
          <a:lstStyle/>
          <a:p>
            <a:pPr>
              <a:defRPr spc="94" sz="4700"/>
            </a:pPr>
            <a:r>
              <a:rPr i="1" u="sng">
                <a:solidFill>
                  <a:srgbClr val="FE4940"/>
                </a:solidFill>
                <a:hlinkClick r:id="rId2" invalidUrl="" action="" tgtFrame="" tooltip="" history="1" highlightClick="0" endSnd="0"/>
              </a:rPr>
              <a:t>https://goo.gl/pavuV5</a:t>
            </a:r>
            <a:r>
              <a:t> - Spring Framework JIRA Dashboard</a:t>
            </a:r>
          </a:p>
          <a:p>
            <a:pPr>
              <a:defRPr spc="94" sz="4700"/>
            </a:pPr>
            <a:r>
              <a:rPr u="sng">
                <a:solidFill>
                  <a:srgbClr val="FF2712"/>
                </a:solidFill>
                <a:hlinkClick r:id="rId3" invalidUrl="" action="" tgtFrame="" tooltip="" history="1" highlightClick="0" endSnd="0"/>
              </a:rPr>
              <a:t>https://goo.gl/UQ4zpe</a:t>
            </a:r>
            <a:r>
              <a:rPr>
                <a:solidFill>
                  <a:srgbClr val="FF2712"/>
                </a:solidFill>
              </a:rPr>
              <a:t> </a:t>
            </a:r>
            <a:r>
              <a:t>-  Spring Framework 5.0 M1 released</a:t>
            </a:r>
          </a:p>
          <a:p>
            <a:pPr>
              <a:defRPr spc="94" sz="4700">
                <a:solidFill>
                  <a:srgbClr val="FF2712"/>
                </a:solidFill>
              </a:defRPr>
            </a:pPr>
            <a:r>
              <a:rPr u="sng">
                <a:hlinkClick r:id="rId4" invalidUrl="" action="" tgtFrame="" tooltip="" history="1" highlightClick="0" endSnd="0"/>
              </a:rPr>
              <a:t>https://goo.gl/zMVc9U</a:t>
            </a:r>
            <a:r>
              <a:t> </a:t>
            </a:r>
            <a:r>
              <a:rPr>
                <a:solidFill>
                  <a:srgbClr val="5B5854"/>
                </a:solidFill>
              </a:rPr>
              <a:t>- SpringOne Platform 2016 Keynote - Spring 5</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pasted-image.png"/>
          <p:cNvPicPr>
            <a:picLocks noChangeAspect="1"/>
          </p:cNvPicPr>
          <p:nvPr/>
        </p:nvPicPr>
        <p:blipFill>
          <a:blip r:embed="rId3">
            <a:extLst/>
          </a:blip>
          <a:stretch>
            <a:fillRect/>
          </a:stretch>
        </p:blipFill>
        <p:spPr>
          <a:xfrm>
            <a:off x="4597400" y="2787650"/>
            <a:ext cx="3810000" cy="3810000"/>
          </a:xfrm>
          <a:prstGeom prst="rect">
            <a:avLst/>
          </a:prstGeom>
          <a:ln w="12700">
            <a:miter lim="400000"/>
          </a:ln>
          <a:effectLst>
            <a:outerShdw sx="100000" sy="100000" kx="0" ky="0" algn="b" rotWithShape="0" blurRad="190500" dist="8455" dir="5400000">
              <a:srgbClr val="000000"/>
            </a:outerShdw>
          </a:effectLst>
        </p:spPr>
      </p:pic>
      <p:pic>
        <p:nvPicPr>
          <p:cNvPr id="278" name="pasted-image.png"/>
          <p:cNvPicPr>
            <a:picLocks noChangeAspect="1"/>
          </p:cNvPicPr>
          <p:nvPr/>
        </p:nvPicPr>
        <p:blipFill>
          <a:blip r:embed="rId4">
            <a:extLst/>
          </a:blip>
          <a:stretch>
            <a:fillRect/>
          </a:stretch>
        </p:blipFill>
        <p:spPr>
          <a:xfrm>
            <a:off x="485159" y="4624262"/>
            <a:ext cx="3327401" cy="49276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82" name="Group 282"/>
          <p:cNvGrpSpPr/>
          <p:nvPr/>
        </p:nvGrpSpPr>
        <p:grpSpPr>
          <a:xfrm>
            <a:off x="1004411" y="3770349"/>
            <a:ext cx="10995978" cy="2365302"/>
            <a:chOff x="0" y="0"/>
            <a:chExt cx="10995976" cy="2365300"/>
          </a:xfrm>
        </p:grpSpPr>
        <p:pic>
          <p:nvPicPr>
            <p:cNvPr id="281" name="callback.png"/>
            <p:cNvPicPr>
              <a:picLocks noChangeAspect="1"/>
            </p:cNvPicPr>
            <p:nvPr/>
          </p:nvPicPr>
          <p:blipFill>
            <a:blip r:embed="rId2">
              <a:extLst/>
            </a:blip>
            <a:stretch>
              <a:fillRect/>
            </a:stretch>
          </p:blipFill>
          <p:spPr>
            <a:xfrm>
              <a:off x="127000" y="88900"/>
              <a:ext cx="10741977" cy="2035101"/>
            </a:xfrm>
            <a:prstGeom prst="rect">
              <a:avLst/>
            </a:prstGeom>
            <a:ln>
              <a:noFill/>
            </a:ln>
            <a:effectLst/>
          </p:spPr>
        </p:pic>
        <p:pic>
          <p:nvPicPr>
            <p:cNvPr id="280" name=""/>
            <p:cNvPicPr>
              <a:picLocks noChangeAspect="0"/>
            </p:cNvPicPr>
            <p:nvPr/>
          </p:nvPicPr>
          <p:blipFill>
            <a:blip r:embed="rId3">
              <a:extLst/>
            </a:blip>
            <a:stretch>
              <a:fillRect/>
            </a:stretch>
          </p:blipFill>
          <p:spPr>
            <a:xfrm>
              <a:off x="0" y="0"/>
              <a:ext cx="10995977" cy="2365301"/>
            </a:xfrm>
            <a:prstGeom prst="rect">
              <a:avLst/>
            </a:prstGeom>
            <a:effectLst/>
          </p:spPr>
        </p:pic>
      </p:grpSp>
      <p:sp>
        <p:nvSpPr>
          <p:cNvPr id="283" name="Shape 283"/>
          <p:cNvSpPr/>
          <p:nvPr/>
        </p:nvSpPr>
        <p:spPr>
          <a:xfrm>
            <a:off x="1826996" y="4368800"/>
            <a:ext cx="7033948" cy="1016000"/>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
        <p:nvSpPr>
          <p:cNvPr id="284" name="Shape 284"/>
          <p:cNvSpPr/>
          <p:nvPr>
            <p:ph type="title" idx="4294967295"/>
          </p:nvPr>
        </p:nvSpPr>
        <p:spPr>
          <a:xfrm>
            <a:off x="673100" y="584200"/>
            <a:ext cx="11658600" cy="1333354"/>
          </a:xfrm>
          <a:prstGeom prst="rect">
            <a:avLst/>
          </a:prstGeom>
        </p:spPr>
        <p:txBody>
          <a:bodyPr anchor="ctr"/>
          <a:lstStyle>
            <a:lvl1pPr>
              <a:defRPr spc="119" sz="6000"/>
            </a:lvl1pPr>
          </a:lstStyle>
          <a:p>
            <a:pPr/>
            <a:r>
              <a:t>Callback</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88" name="Group 288"/>
          <p:cNvGrpSpPr/>
          <p:nvPr/>
        </p:nvGrpSpPr>
        <p:grpSpPr>
          <a:xfrm>
            <a:off x="1141985" y="3745305"/>
            <a:ext cx="10720830" cy="2415390"/>
            <a:chOff x="0" y="0"/>
            <a:chExt cx="10720829" cy="2415388"/>
          </a:xfrm>
        </p:grpSpPr>
        <p:pic>
          <p:nvPicPr>
            <p:cNvPr id="287" name="callback-1.png"/>
            <p:cNvPicPr>
              <a:picLocks noChangeAspect="1"/>
            </p:cNvPicPr>
            <p:nvPr/>
          </p:nvPicPr>
          <p:blipFill>
            <a:blip r:embed="rId2">
              <a:extLst/>
            </a:blip>
            <a:stretch>
              <a:fillRect/>
            </a:stretch>
          </p:blipFill>
          <p:spPr>
            <a:xfrm>
              <a:off x="127000" y="88900"/>
              <a:ext cx="10466830" cy="2085189"/>
            </a:xfrm>
            <a:prstGeom prst="rect">
              <a:avLst/>
            </a:prstGeom>
            <a:ln>
              <a:noFill/>
            </a:ln>
            <a:effectLst/>
          </p:spPr>
        </p:pic>
        <p:pic>
          <p:nvPicPr>
            <p:cNvPr id="286" name=""/>
            <p:cNvPicPr>
              <a:picLocks noChangeAspect="0"/>
            </p:cNvPicPr>
            <p:nvPr/>
          </p:nvPicPr>
          <p:blipFill>
            <a:blip r:embed="rId3">
              <a:extLst/>
            </a:blip>
            <a:stretch>
              <a:fillRect/>
            </a:stretch>
          </p:blipFill>
          <p:spPr>
            <a:xfrm>
              <a:off x="0" y="0"/>
              <a:ext cx="10720830" cy="2415389"/>
            </a:xfrm>
            <a:prstGeom prst="rect">
              <a:avLst/>
            </a:prstGeom>
            <a:effectLst/>
          </p:spPr>
        </p:pic>
      </p:grpSp>
      <p:sp>
        <p:nvSpPr>
          <p:cNvPr id="289" name="Shape 289"/>
          <p:cNvSpPr/>
          <p:nvPr>
            <p:ph type="title" idx="4294967295"/>
          </p:nvPr>
        </p:nvSpPr>
        <p:spPr>
          <a:xfrm>
            <a:off x="673100" y="584200"/>
            <a:ext cx="11658600" cy="1333354"/>
          </a:xfrm>
          <a:prstGeom prst="rect">
            <a:avLst/>
          </a:prstGeom>
        </p:spPr>
        <p:txBody>
          <a:bodyPr anchor="ctr"/>
          <a:lstStyle>
            <a:lvl1pPr>
              <a:defRPr spc="119" sz="6000"/>
            </a:lvl1pPr>
          </a:lstStyle>
          <a:p>
            <a:pPr/>
            <a:r>
              <a:t>Callback</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Spring 5 </a:t>
            </a:r>
          </a:p>
          <a:p>
            <a:pPr/>
            <a:r>
              <a:t>Road MAP</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idx="4294967295"/>
          </p:nvPr>
        </p:nvSpPr>
        <p:spPr>
          <a:xfrm>
            <a:off x="673100" y="584200"/>
            <a:ext cx="11658600" cy="1333354"/>
          </a:xfrm>
          <a:prstGeom prst="rect">
            <a:avLst/>
          </a:prstGeom>
        </p:spPr>
        <p:txBody>
          <a:bodyPr anchor="ctr"/>
          <a:lstStyle>
            <a:lvl1pPr>
              <a:defRPr spc="119" sz="6000"/>
            </a:lvl1pPr>
          </a:lstStyle>
          <a:p>
            <a:pPr/>
            <a:r>
              <a:t>Callback</a:t>
            </a:r>
          </a:p>
        </p:txBody>
      </p:sp>
      <p:grpSp>
        <p:nvGrpSpPr>
          <p:cNvPr id="294" name="Group 294"/>
          <p:cNvGrpSpPr/>
          <p:nvPr/>
        </p:nvGrpSpPr>
        <p:grpSpPr>
          <a:xfrm>
            <a:off x="1106077" y="3789610"/>
            <a:ext cx="10792646" cy="2326780"/>
            <a:chOff x="0" y="0"/>
            <a:chExt cx="10792645" cy="2326779"/>
          </a:xfrm>
        </p:grpSpPr>
        <p:pic>
          <p:nvPicPr>
            <p:cNvPr id="293" name="callback-2.png"/>
            <p:cNvPicPr>
              <a:picLocks noChangeAspect="1"/>
            </p:cNvPicPr>
            <p:nvPr/>
          </p:nvPicPr>
          <p:blipFill>
            <a:blip r:embed="rId2">
              <a:extLst/>
            </a:blip>
            <a:stretch>
              <a:fillRect/>
            </a:stretch>
          </p:blipFill>
          <p:spPr>
            <a:xfrm>
              <a:off x="127000" y="88900"/>
              <a:ext cx="10538646" cy="1996580"/>
            </a:xfrm>
            <a:prstGeom prst="rect">
              <a:avLst/>
            </a:prstGeom>
            <a:ln>
              <a:noFill/>
            </a:ln>
            <a:effectLst/>
          </p:spPr>
        </p:pic>
        <p:pic>
          <p:nvPicPr>
            <p:cNvPr id="292" name=""/>
            <p:cNvPicPr>
              <a:picLocks noChangeAspect="0"/>
            </p:cNvPicPr>
            <p:nvPr/>
          </p:nvPicPr>
          <p:blipFill>
            <a:blip r:embed="rId3">
              <a:extLst/>
            </a:blip>
            <a:stretch>
              <a:fillRect/>
            </a:stretch>
          </p:blipFill>
          <p:spPr>
            <a:xfrm>
              <a:off x="0" y="0"/>
              <a:ext cx="10792646" cy="2326780"/>
            </a:xfrm>
            <a:prstGeom prst="rect">
              <a:avLst/>
            </a:prstGeom>
            <a:effectLst/>
          </p:spPr>
        </p:pic>
      </p:gr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title" idx="4294967295"/>
          </p:nvPr>
        </p:nvSpPr>
        <p:spPr>
          <a:xfrm>
            <a:off x="673100" y="584200"/>
            <a:ext cx="11658600" cy="1333354"/>
          </a:xfrm>
          <a:prstGeom prst="rect">
            <a:avLst/>
          </a:prstGeom>
        </p:spPr>
        <p:txBody>
          <a:bodyPr anchor="ctr"/>
          <a:lstStyle>
            <a:lvl1pPr>
              <a:defRPr spc="119" sz="6000"/>
            </a:lvl1pPr>
          </a:lstStyle>
          <a:p>
            <a:pPr/>
            <a:r>
              <a:t>Callback</a:t>
            </a:r>
          </a:p>
        </p:txBody>
      </p:sp>
      <p:grpSp>
        <p:nvGrpSpPr>
          <p:cNvPr id="299" name="Group 299"/>
          <p:cNvGrpSpPr/>
          <p:nvPr/>
        </p:nvGrpSpPr>
        <p:grpSpPr>
          <a:xfrm>
            <a:off x="1012852" y="2311709"/>
            <a:ext cx="10979096" cy="6153593"/>
            <a:chOff x="0" y="0"/>
            <a:chExt cx="10979095" cy="6153591"/>
          </a:xfrm>
        </p:grpSpPr>
        <p:pic>
          <p:nvPicPr>
            <p:cNvPr id="298" name="callback-3.png"/>
            <p:cNvPicPr>
              <a:picLocks noChangeAspect="1"/>
            </p:cNvPicPr>
            <p:nvPr/>
          </p:nvPicPr>
          <p:blipFill>
            <a:blip r:embed="rId2">
              <a:extLst/>
            </a:blip>
            <a:stretch>
              <a:fillRect/>
            </a:stretch>
          </p:blipFill>
          <p:spPr>
            <a:xfrm>
              <a:off x="127000" y="88900"/>
              <a:ext cx="10725096" cy="5823392"/>
            </a:xfrm>
            <a:prstGeom prst="rect">
              <a:avLst/>
            </a:prstGeom>
            <a:ln>
              <a:noFill/>
            </a:ln>
            <a:effectLst/>
          </p:spPr>
        </p:pic>
        <p:pic>
          <p:nvPicPr>
            <p:cNvPr id="297" name=""/>
            <p:cNvPicPr>
              <a:picLocks noChangeAspect="0"/>
            </p:cNvPicPr>
            <p:nvPr/>
          </p:nvPicPr>
          <p:blipFill>
            <a:blip r:embed="rId3">
              <a:extLst/>
            </a:blip>
            <a:stretch>
              <a:fillRect/>
            </a:stretch>
          </p:blipFill>
          <p:spPr>
            <a:xfrm>
              <a:off x="0" y="0"/>
              <a:ext cx="10979096" cy="6153592"/>
            </a:xfrm>
            <a:prstGeom prst="rect">
              <a:avLst/>
            </a:prstGeom>
            <a:effectLst/>
          </p:spPr>
        </p:pic>
      </p:gr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homer-simpson-nuclear-control-panel_0.jpg"/>
          <p:cNvPicPr>
            <a:picLocks noChangeAspect="1"/>
          </p:cNvPicPr>
          <p:nvPr/>
        </p:nvPicPr>
        <p:blipFill>
          <a:blip r:embed="rId2">
            <a:extLst/>
          </a:blip>
          <a:stretch>
            <a:fillRect/>
          </a:stretch>
        </p:blipFill>
        <p:spPr>
          <a:xfrm>
            <a:off x="0" y="0"/>
            <a:ext cx="13004800" cy="975360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ToHV.png"/>
          <p:cNvPicPr>
            <a:picLocks noChangeAspect="1"/>
          </p:cNvPicPr>
          <p:nvPr/>
        </p:nvPicPr>
        <p:blipFill>
          <a:blip r:embed="rId2">
            <a:extLst/>
          </a:blip>
          <a:stretch>
            <a:fillRect/>
          </a:stretch>
        </p:blipFill>
        <p:spPr>
          <a:xfrm>
            <a:off x="-1963625" y="-1271"/>
            <a:ext cx="17363851" cy="97536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pasted-image.png"/>
          <p:cNvPicPr>
            <a:picLocks noChangeAspect="1"/>
          </p:cNvPicPr>
          <p:nvPr/>
        </p:nvPicPr>
        <p:blipFill>
          <a:blip r:embed="rId2">
            <a:extLst/>
          </a:blip>
          <a:stretch>
            <a:fillRect/>
          </a:stretch>
        </p:blipFill>
        <p:spPr>
          <a:xfrm>
            <a:off x="3962400" y="2336800"/>
            <a:ext cx="5080000" cy="5080000"/>
          </a:xfrm>
          <a:prstGeom prst="rect">
            <a:avLst/>
          </a:prstGeom>
          <a:ln w="12700">
            <a:miter lim="400000"/>
          </a:ln>
          <a:effectLst>
            <a:outerShdw sx="100000" sy="100000" kx="0" ky="0" algn="b" rotWithShape="0" blurRad="190500" dist="8455" dir="5400000">
              <a:srgbClr val="000000"/>
            </a:outerShdw>
          </a:effectLst>
        </p:spPr>
      </p:pic>
      <p:grpSp>
        <p:nvGrpSpPr>
          <p:cNvPr id="308" name="Group 308"/>
          <p:cNvGrpSpPr/>
          <p:nvPr/>
        </p:nvGrpSpPr>
        <p:grpSpPr>
          <a:xfrm>
            <a:off x="794783" y="3578200"/>
            <a:ext cx="11393772" cy="3136901"/>
            <a:chOff x="0" y="0"/>
            <a:chExt cx="11393770" cy="3136900"/>
          </a:xfrm>
        </p:grpSpPr>
        <p:pic>
          <p:nvPicPr>
            <p:cNvPr id="307" name="download.png"/>
            <p:cNvPicPr>
              <a:picLocks noChangeAspect="1"/>
            </p:cNvPicPr>
            <p:nvPr/>
          </p:nvPicPr>
          <p:blipFill>
            <a:blip r:embed="rId3">
              <a:extLst/>
            </a:blip>
            <a:stretch>
              <a:fillRect/>
            </a:stretch>
          </p:blipFill>
          <p:spPr>
            <a:xfrm>
              <a:off x="127000" y="88900"/>
              <a:ext cx="11139771" cy="2806700"/>
            </a:xfrm>
            <a:prstGeom prst="rect">
              <a:avLst/>
            </a:prstGeom>
            <a:ln>
              <a:noFill/>
            </a:ln>
            <a:effectLst/>
          </p:spPr>
        </p:pic>
        <p:pic>
          <p:nvPicPr>
            <p:cNvPr id="306" name=""/>
            <p:cNvPicPr>
              <a:picLocks noChangeAspect="0"/>
            </p:cNvPicPr>
            <p:nvPr/>
          </p:nvPicPr>
          <p:blipFill>
            <a:blip r:embed="rId4">
              <a:extLst/>
            </a:blip>
            <a:stretch>
              <a:fillRect/>
            </a:stretch>
          </p:blipFill>
          <p:spPr>
            <a:xfrm>
              <a:off x="0" y="0"/>
              <a:ext cx="11393771" cy="3136900"/>
            </a:xfrm>
            <a:prstGeom prst="rect">
              <a:avLst/>
            </a:prstGeom>
            <a:effectLst/>
          </p:spPr>
        </p:pic>
      </p:grpSp>
      <p:grpSp>
        <p:nvGrpSpPr>
          <p:cNvPr id="312" name="Group 312"/>
          <p:cNvGrpSpPr/>
          <p:nvPr/>
        </p:nvGrpSpPr>
        <p:grpSpPr>
          <a:xfrm>
            <a:off x="3251200" y="1092200"/>
            <a:ext cx="7256018" cy="3898900"/>
            <a:chOff x="0" y="0"/>
            <a:chExt cx="7256017" cy="3898900"/>
          </a:xfrm>
        </p:grpSpPr>
        <p:sp>
          <p:nvSpPr>
            <p:cNvPr id="309" name="Shape 309"/>
            <p:cNvSpPr/>
            <p:nvPr/>
          </p:nvSpPr>
          <p:spPr>
            <a:xfrm>
              <a:off x="0" y="3276600"/>
              <a:ext cx="4635500" cy="622300"/>
            </a:xfrm>
            <a:prstGeom prst="rect">
              <a:avLst/>
            </a:prstGeom>
            <a:noFill/>
            <a:ln w="38100" cap="flat">
              <a:solidFill>
                <a:srgbClr val="FF2712"/>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cap="all" spc="32" sz="1600">
                  <a:latin typeface="+mn-lt"/>
                  <a:ea typeface="+mn-ea"/>
                  <a:cs typeface="+mn-cs"/>
                  <a:sym typeface="Helvetica Neue Medium"/>
                </a:defRPr>
              </a:lvl1pPr>
            </a:lstStyle>
            <a:p>
              <a:pPr/>
              <a:r>
                <a:t> </a:t>
              </a:r>
            </a:p>
          </p:txBody>
        </p:sp>
        <p:sp>
          <p:nvSpPr>
            <p:cNvPr id="310" name="Shape 310"/>
            <p:cNvSpPr/>
            <p:nvPr/>
          </p:nvSpPr>
          <p:spPr>
            <a:xfrm flipH="1">
              <a:off x="4496638" y="533328"/>
              <a:ext cx="1511358" cy="2717873"/>
            </a:xfrm>
            <a:prstGeom prst="line">
              <a:avLst/>
            </a:prstGeom>
            <a:noFill/>
            <a:ln w="63500" cap="flat">
              <a:solidFill>
                <a:srgbClr val="FF2712"/>
              </a:solidFill>
              <a:prstDash val="solid"/>
              <a:miter lim="400000"/>
              <a:tailEnd type="stealth" w="med" len="med"/>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11" name="Shape 311"/>
            <p:cNvSpPr/>
            <p:nvPr/>
          </p:nvSpPr>
          <p:spPr>
            <a:xfrm>
              <a:off x="4808981" y="0"/>
              <a:ext cx="2447037" cy="660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3200"/>
              </a:lvl1pPr>
            </a:lstStyle>
            <a:p>
              <a:pPr/>
              <a:r>
                <a:t>Map Actions</a:t>
              </a:r>
            </a:p>
          </p:txBody>
        </p:sp>
      </p:grpSp>
      <p:grpSp>
        <p:nvGrpSpPr>
          <p:cNvPr id="316" name="Group 316"/>
          <p:cNvGrpSpPr/>
          <p:nvPr/>
        </p:nvGrpSpPr>
        <p:grpSpPr>
          <a:xfrm>
            <a:off x="1981200" y="4953000"/>
            <a:ext cx="10083800" cy="3670300"/>
            <a:chOff x="0" y="0"/>
            <a:chExt cx="10083800" cy="3670300"/>
          </a:xfrm>
        </p:grpSpPr>
        <p:sp>
          <p:nvSpPr>
            <p:cNvPr id="313" name="Shape 313"/>
            <p:cNvSpPr/>
            <p:nvPr/>
          </p:nvSpPr>
          <p:spPr>
            <a:xfrm>
              <a:off x="0" y="0"/>
              <a:ext cx="10083800" cy="622300"/>
            </a:xfrm>
            <a:prstGeom prst="rect">
              <a:avLst/>
            </a:prstGeom>
            <a:noFill/>
            <a:ln w="38100" cap="flat">
              <a:solidFill>
                <a:srgbClr val="FF2712"/>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14" name="Shape 314"/>
            <p:cNvSpPr/>
            <p:nvPr/>
          </p:nvSpPr>
          <p:spPr>
            <a:xfrm>
              <a:off x="1755292" y="3009900"/>
              <a:ext cx="7284416" cy="660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3200"/>
              </a:lvl1pPr>
            </a:lstStyle>
            <a:p>
              <a:pPr/>
              <a:r>
                <a:t>Process Actions and aggregate results </a:t>
              </a:r>
            </a:p>
          </p:txBody>
        </p:sp>
        <p:sp>
          <p:nvSpPr>
            <p:cNvPr id="315" name="Shape 315"/>
            <p:cNvSpPr/>
            <p:nvPr/>
          </p:nvSpPr>
          <p:spPr>
            <a:xfrm flipV="1">
              <a:off x="5426862" y="667558"/>
              <a:ext cx="1602642" cy="2424084"/>
            </a:xfrm>
            <a:prstGeom prst="line">
              <a:avLst/>
            </a:prstGeom>
            <a:noFill/>
            <a:ln w="63500" cap="flat">
              <a:solidFill>
                <a:srgbClr val="FF2712"/>
              </a:solidFill>
              <a:prstDash val="solid"/>
              <a:miter lim="400000"/>
              <a:tailEnd type="stealth" w="med" len="med"/>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grpSp>
      <p:grpSp>
        <p:nvGrpSpPr>
          <p:cNvPr id="320" name="Group 320"/>
          <p:cNvGrpSpPr/>
          <p:nvPr/>
        </p:nvGrpSpPr>
        <p:grpSpPr>
          <a:xfrm>
            <a:off x="471881" y="2146300"/>
            <a:ext cx="4735119" cy="4089400"/>
            <a:chOff x="0" y="0"/>
            <a:chExt cx="4735118" cy="4089400"/>
          </a:xfrm>
        </p:grpSpPr>
        <p:sp>
          <p:nvSpPr>
            <p:cNvPr id="317" name="Shape 317"/>
            <p:cNvSpPr/>
            <p:nvPr/>
          </p:nvSpPr>
          <p:spPr>
            <a:xfrm>
              <a:off x="883699" y="548684"/>
              <a:ext cx="637455" cy="3007352"/>
            </a:xfrm>
            <a:prstGeom prst="line">
              <a:avLst/>
            </a:prstGeom>
            <a:noFill/>
            <a:ln w="63500" cap="flat">
              <a:solidFill>
                <a:srgbClr val="FF2712"/>
              </a:solidFill>
              <a:prstDash val="solid"/>
              <a:miter lim="400000"/>
              <a:tailEnd type="stealth" w="med" len="med"/>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18" name="Shape 318"/>
            <p:cNvSpPr/>
            <p:nvPr/>
          </p:nvSpPr>
          <p:spPr>
            <a:xfrm>
              <a:off x="1509318" y="3467100"/>
              <a:ext cx="3225801" cy="622300"/>
            </a:xfrm>
            <a:prstGeom prst="rect">
              <a:avLst/>
            </a:prstGeom>
            <a:noFill/>
            <a:ln w="38100" cap="flat">
              <a:solidFill>
                <a:srgbClr val="FF2712"/>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19" name="Shape 319"/>
            <p:cNvSpPr/>
            <p:nvPr/>
          </p:nvSpPr>
          <p:spPr>
            <a:xfrm>
              <a:off x="0" y="0"/>
              <a:ext cx="2434438" cy="660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3200"/>
              </a:lvl1pPr>
            </a:lstStyle>
            <a:p>
              <a:pPr/>
              <a:r>
                <a:t>Run the flow</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05"/>
                                        </p:tgtEl>
                                        <p:attrNameLst>
                                          <p:attrName>style.visibility</p:attrName>
                                        </p:attrNameLst>
                                      </p:cBhvr>
                                      <p:to>
                                        <p:strVal val="visible"/>
                                      </p:to>
                                    </p:set>
                                    <p:animEffect filter="dissolve" transition="in">
                                      <p:cBhvr>
                                        <p:cTn id="7" dur="1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08"/>
                                        </p:tgtEl>
                                        <p:attrNameLst>
                                          <p:attrName>style.visibility</p:attrName>
                                        </p:attrNameLst>
                                      </p:cBhvr>
                                      <p:to>
                                        <p:strVal val="visible"/>
                                      </p:to>
                                    </p:set>
                                    <p:animEffect filter="wipe(left)" transition="in">
                                      <p:cBhvr>
                                        <p:cTn id="12" dur="499"/>
                                        <p:tgtEl>
                                          <p:spTgt spid="30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3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4" fill="hold">
                                  <p:stCondLst>
                                    <p:cond delay="0"/>
                                  </p:stCondLst>
                                  <p:iterate type="el" backwards="0">
                                    <p:tmAbs val="0"/>
                                  </p:iterate>
                                  <p:childTnLst>
                                    <p:set>
                                      <p:cBhvr>
                                        <p:cTn id="20" fill="hold"/>
                                        <p:tgtEl>
                                          <p:spTgt spid="3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1"/>
      <p:bldP build="whole" bldLvl="1" animBg="1" rev="0" advAuto="0" spid="320" grpId="5"/>
      <p:bldP build="whole" bldLvl="1" animBg="1" rev="0" advAuto="0" spid="312" grpId="3"/>
      <p:bldP build="whole" bldLvl="1" animBg="1" rev="0" advAuto="0" spid="316" grpId="4"/>
      <p:bldP build="whole" bldLvl="1" animBg="1" rev="0" advAuto="0" spid="308" grpId="2"/>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pasted-image.png"/>
          <p:cNvPicPr>
            <a:picLocks noChangeAspect="1"/>
          </p:cNvPicPr>
          <p:nvPr/>
        </p:nvPicPr>
        <p:blipFill>
          <a:blip r:embed="rId2">
            <a:extLst/>
          </a:blip>
          <a:stretch>
            <a:fillRect/>
          </a:stretch>
        </p:blipFill>
        <p:spPr>
          <a:xfrm>
            <a:off x="-1592183" y="-182315"/>
            <a:ext cx="16189166" cy="1011823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body" idx="13"/>
          </p:nvPr>
        </p:nvSpPr>
        <p:spPr>
          <a:xfrm>
            <a:off x="673100" y="1498600"/>
            <a:ext cx="11658600" cy="533400"/>
          </a:xfrm>
          <a:prstGeom prst="rect">
            <a:avLst/>
          </a:prstGeom>
        </p:spPr>
        <p:txBody>
          <a:bodyPr/>
          <a:lstStyle/>
          <a:p>
            <a:pPr/>
            <a:r>
              <a:t>but not enough</a:t>
            </a:r>
          </a:p>
        </p:txBody>
      </p:sp>
      <p:sp>
        <p:nvSpPr>
          <p:cNvPr id="325" name="Shape 325"/>
          <p:cNvSpPr/>
          <p:nvPr>
            <p:ph type="title"/>
          </p:nvPr>
        </p:nvSpPr>
        <p:spPr>
          <a:xfrm>
            <a:off x="673100" y="558800"/>
            <a:ext cx="11658600" cy="1110953"/>
          </a:xfrm>
          <a:prstGeom prst="rect">
            <a:avLst/>
          </a:prstGeom>
        </p:spPr>
        <p:txBody>
          <a:bodyPr anchor="ctr"/>
          <a:lstStyle>
            <a:lvl1pPr>
              <a:defRPr spc="119" sz="6000"/>
            </a:lvl1pPr>
          </a:lstStyle>
          <a:p>
            <a:pPr/>
            <a:r>
              <a:t>Reactive Java 8</a:t>
            </a:r>
          </a:p>
        </p:txBody>
      </p:sp>
      <p:grpSp>
        <p:nvGrpSpPr>
          <p:cNvPr id="328" name="Group 328"/>
          <p:cNvGrpSpPr/>
          <p:nvPr/>
        </p:nvGrpSpPr>
        <p:grpSpPr>
          <a:xfrm>
            <a:off x="551497" y="4200525"/>
            <a:ext cx="5272406" cy="1352550"/>
            <a:chOff x="0" y="0"/>
            <a:chExt cx="5272404" cy="1352550"/>
          </a:xfrm>
        </p:grpSpPr>
        <p:sp>
          <p:nvSpPr>
            <p:cNvPr id="326" name="Shape 326"/>
            <p:cNvSpPr/>
            <p:nvPr/>
          </p:nvSpPr>
          <p:spPr>
            <a:xfrm>
              <a:off x="576580" y="0"/>
              <a:ext cx="4119246" cy="711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3500"/>
              </a:lvl1pPr>
            </a:lstStyle>
            <a:p>
              <a:pPr/>
              <a:r>
                <a:t>java.util.concurrent.</a:t>
              </a:r>
            </a:p>
          </p:txBody>
        </p:sp>
        <p:sp>
          <p:nvSpPr>
            <p:cNvPr id="327" name="Shape 327"/>
            <p:cNvSpPr/>
            <p:nvPr/>
          </p:nvSpPr>
          <p:spPr>
            <a:xfrm>
              <a:off x="0" y="387350"/>
              <a:ext cx="5272406" cy="965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5000">
                  <a:latin typeface="Avenir Next Demi Bold"/>
                  <a:ea typeface="Avenir Next Demi Bold"/>
                  <a:cs typeface="Avenir Next Demi Bold"/>
                  <a:sym typeface="Avenir Next Demi Bold"/>
                </a:defRPr>
              </a:lvl1pPr>
            </a:lstStyle>
            <a:p>
              <a:pPr/>
              <a:r>
                <a:t>CompletionStage</a:t>
              </a:r>
            </a:p>
          </p:txBody>
        </p:sp>
      </p:grpSp>
      <p:grpSp>
        <p:nvGrpSpPr>
          <p:cNvPr id="331" name="Group 331"/>
          <p:cNvGrpSpPr/>
          <p:nvPr/>
        </p:nvGrpSpPr>
        <p:grpSpPr>
          <a:xfrm>
            <a:off x="8102695" y="4200525"/>
            <a:ext cx="3301810" cy="1352550"/>
            <a:chOff x="985298" y="0"/>
            <a:chExt cx="3301809" cy="1352550"/>
          </a:xfrm>
        </p:grpSpPr>
        <p:sp>
          <p:nvSpPr>
            <p:cNvPr id="329" name="Shape 329"/>
            <p:cNvSpPr/>
            <p:nvPr/>
          </p:nvSpPr>
          <p:spPr>
            <a:xfrm>
              <a:off x="985297" y="0"/>
              <a:ext cx="3301811" cy="711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3500"/>
              </a:lvl1pPr>
            </a:lstStyle>
            <a:p>
              <a:pPr/>
              <a:r>
                <a:t>java.util.stream.</a:t>
              </a:r>
            </a:p>
          </p:txBody>
        </p:sp>
        <p:sp>
          <p:nvSpPr>
            <p:cNvPr id="330" name="Shape 330"/>
            <p:cNvSpPr/>
            <p:nvPr/>
          </p:nvSpPr>
          <p:spPr>
            <a:xfrm>
              <a:off x="1543367" y="387350"/>
              <a:ext cx="2185671" cy="965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5000">
                  <a:latin typeface="Avenir Next Demi Bold"/>
                  <a:ea typeface="Avenir Next Demi Bold"/>
                  <a:cs typeface="Avenir Next Demi Bold"/>
                  <a:sym typeface="Avenir Next Demi Bold"/>
                </a:defRPr>
              </a:lvl1pPr>
            </a:lstStyle>
            <a:p>
              <a:pPr/>
              <a:r>
                <a:t>Stream</a:t>
              </a:r>
            </a:p>
          </p:txBody>
        </p:sp>
      </p:grpSp>
      <p:grpSp>
        <p:nvGrpSpPr>
          <p:cNvPr id="334" name="Group 334"/>
          <p:cNvGrpSpPr/>
          <p:nvPr/>
        </p:nvGrpSpPr>
        <p:grpSpPr>
          <a:xfrm>
            <a:off x="5863694" y="2596235"/>
            <a:ext cx="6756401" cy="6832601"/>
            <a:chOff x="0" y="0"/>
            <a:chExt cx="6756400" cy="6832600"/>
          </a:xfrm>
        </p:grpSpPr>
        <p:pic>
          <p:nvPicPr>
            <p:cNvPr id="333" name="pasted-image.png"/>
            <p:cNvPicPr>
              <a:picLocks noChangeAspect="1"/>
            </p:cNvPicPr>
            <p:nvPr/>
          </p:nvPicPr>
          <p:blipFill>
            <a:blip r:embed="rId3">
              <a:extLst/>
            </a:blip>
            <a:stretch>
              <a:fillRect/>
            </a:stretch>
          </p:blipFill>
          <p:spPr>
            <a:xfrm>
              <a:off x="127000" y="88900"/>
              <a:ext cx="6502400" cy="6502400"/>
            </a:xfrm>
            <a:prstGeom prst="rect">
              <a:avLst/>
            </a:prstGeom>
            <a:ln>
              <a:noFill/>
            </a:ln>
            <a:effectLst/>
          </p:spPr>
        </p:pic>
        <p:pic>
          <p:nvPicPr>
            <p:cNvPr id="332" name=""/>
            <p:cNvPicPr>
              <a:picLocks noChangeAspect="0"/>
            </p:cNvPicPr>
            <p:nvPr/>
          </p:nvPicPr>
          <p:blipFill>
            <a:blip r:embed="rId4">
              <a:extLst/>
            </a:blip>
            <a:stretch>
              <a:fillRect/>
            </a:stretch>
          </p:blipFill>
          <p:spPr>
            <a:xfrm>
              <a:off x="0" y="0"/>
              <a:ext cx="6756400" cy="6832600"/>
            </a:xfrm>
            <a:prstGeom prst="rect">
              <a:avLst/>
            </a:prstGeom>
            <a:effectLst/>
          </p:spPr>
        </p:pic>
      </p:grpSp>
      <p:grpSp>
        <p:nvGrpSpPr>
          <p:cNvPr id="337" name="Group 337"/>
          <p:cNvGrpSpPr/>
          <p:nvPr/>
        </p:nvGrpSpPr>
        <p:grpSpPr>
          <a:xfrm>
            <a:off x="398063" y="2596235"/>
            <a:ext cx="6756401" cy="6832601"/>
            <a:chOff x="0" y="0"/>
            <a:chExt cx="6756400" cy="6832600"/>
          </a:xfrm>
        </p:grpSpPr>
        <p:pic>
          <p:nvPicPr>
            <p:cNvPr id="336" name="pasted-image.png"/>
            <p:cNvPicPr>
              <a:picLocks noChangeAspect="1"/>
            </p:cNvPicPr>
            <p:nvPr/>
          </p:nvPicPr>
          <p:blipFill>
            <a:blip r:embed="rId5">
              <a:extLst/>
            </a:blip>
            <a:stretch>
              <a:fillRect/>
            </a:stretch>
          </p:blipFill>
          <p:spPr>
            <a:xfrm>
              <a:off x="127000" y="88900"/>
              <a:ext cx="6502400" cy="6502400"/>
            </a:xfrm>
            <a:prstGeom prst="rect">
              <a:avLst/>
            </a:prstGeom>
            <a:ln>
              <a:noFill/>
            </a:ln>
            <a:effectLst/>
          </p:spPr>
        </p:pic>
        <p:pic>
          <p:nvPicPr>
            <p:cNvPr id="335" name=""/>
            <p:cNvPicPr>
              <a:picLocks noChangeAspect="0"/>
            </p:cNvPicPr>
            <p:nvPr/>
          </p:nvPicPr>
          <p:blipFill>
            <a:blip r:embed="rId4">
              <a:extLst/>
            </a:blip>
            <a:stretch>
              <a:fillRect/>
            </a:stretch>
          </p:blipFill>
          <p:spPr>
            <a:xfrm>
              <a:off x="0" y="0"/>
              <a:ext cx="6756400" cy="6832600"/>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334"/>
                                        </p:tgtEl>
                                        <p:attrNameLst>
                                          <p:attrName>style.visibility</p:attrName>
                                        </p:attrNameLst>
                                      </p:cBhvr>
                                      <p:to>
                                        <p:strVal val="hidden"/>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33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33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4"/>
      <p:bldP build="whole" bldLvl="1" animBg="1" rev="0" advAuto="0" spid="334" grpId="2"/>
      <p:bldP build="whole" bldLvl="1" animBg="1" rev="0" advAuto="0" spid="334" grpId="3"/>
      <p:bldP build="whole" bldLvl="1" animBg="1" rev="0" advAuto="0" spid="324" grpId="7"/>
      <p:bldP build="whole" bldLvl="1" animBg="1" rev="0" advAuto="0" spid="337" grpId="5"/>
      <p:bldP build="whole" bldLvl="1" animBg="1" rev="0" advAuto="0" spid="337" grpId="6"/>
      <p:bldP build="whole" bldLvl="1" animBg="1" rev="0" advAuto="0" spid="328"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body" idx="13"/>
          </p:nvPr>
        </p:nvSpPr>
        <p:spPr>
          <a:xfrm>
            <a:off x="673100" y="7785100"/>
            <a:ext cx="11658600" cy="723901"/>
          </a:xfrm>
          <a:prstGeom prst="rect">
            <a:avLst/>
          </a:prstGeom>
        </p:spPr>
        <p:txBody>
          <a:bodyPr/>
          <a:lstStyle/>
          <a:p>
            <a:pPr/>
            <a:r>
              <a:t>— </a:t>
            </a:r>
            <a:r>
              <a:rPr spc="72" sz="3600"/>
              <a:t>Doug Lee</a:t>
            </a:r>
          </a:p>
        </p:txBody>
      </p:sp>
      <p:sp>
        <p:nvSpPr>
          <p:cNvPr id="340" name="Shape 340"/>
          <p:cNvSpPr/>
          <p:nvPr>
            <p:ph type="body" idx="14"/>
          </p:nvPr>
        </p:nvSpPr>
        <p:spPr>
          <a:xfrm>
            <a:off x="673100" y="1499898"/>
            <a:ext cx="11658600" cy="5929603"/>
          </a:xfrm>
          <a:prstGeom prst="rect">
            <a:avLst/>
          </a:prstGeom>
          <a:effectLst>
            <a:outerShdw sx="100000" sy="100000" kx="0" ky="0" algn="b" rotWithShape="0" blurRad="508000" dist="152400" dir="2700000">
              <a:srgbClr val="000000">
                <a:alpha val="83000"/>
              </a:srgbClr>
            </a:outerShdw>
          </a:effectLst>
        </p:spPr>
        <p:txBody>
          <a:bodyPr/>
          <a:lstStyle/>
          <a:p>
            <a:pPr defTabSz="914400">
              <a:defRPr i="1" spc="304" sz="3800"/>
            </a:pPr>
            <a:r>
              <a:t>there is </a:t>
            </a:r>
            <a:r>
              <a:rPr>
                <a:solidFill>
                  <a:srgbClr val="FE4940"/>
                </a:solidFill>
              </a:rPr>
              <a:t>no</a:t>
            </a:r>
            <a:r>
              <a:t> single best fluent</a:t>
            </a:r>
          </a:p>
          <a:p>
            <a:pPr defTabSz="914400">
              <a:defRPr i="1" spc="304" sz="3800"/>
            </a:pPr>
            <a:r>
              <a:t>async/parallel API. </a:t>
            </a:r>
            <a:r>
              <a:rPr b="1" u="sng">
                <a:latin typeface="Helvetica Neue"/>
                <a:ea typeface="Helvetica Neue"/>
                <a:cs typeface="Helvetica Neue"/>
                <a:sym typeface="Helvetica Neue"/>
              </a:rPr>
              <a:t>CompletionStage</a:t>
            </a:r>
            <a:r>
              <a:t> best supports</a:t>
            </a:r>
          </a:p>
          <a:p>
            <a:pPr defTabSz="914400">
              <a:defRPr i="1" spc="304" sz="3800"/>
            </a:pPr>
            <a:r>
              <a:t>continuation-style programming on futures, and </a:t>
            </a:r>
            <a:r>
              <a:rPr b="1" u="sng">
                <a:latin typeface="Helvetica Neue"/>
                <a:ea typeface="Helvetica Neue"/>
                <a:cs typeface="Helvetica Neue"/>
                <a:sym typeface="Helvetica Neue"/>
              </a:rPr>
              <a:t>java.util.stream</a:t>
            </a:r>
            <a:r>
              <a:t> best</a:t>
            </a:r>
          </a:p>
          <a:p>
            <a:pPr defTabSz="914400">
              <a:defRPr i="1" spc="304" sz="3800"/>
            </a:pPr>
            <a:r>
              <a:t>supports (multi-stage, possibly-parallel) "pull" style operations on</a:t>
            </a:r>
          </a:p>
          <a:p>
            <a:pPr defTabSz="914400">
              <a:defRPr i="1" spc="304" sz="3800"/>
            </a:pPr>
            <a:r>
              <a:t>the elements of collections. ... </a:t>
            </a:r>
            <a:r>
              <a:rPr>
                <a:solidFill>
                  <a:srgbClr val="FE4940"/>
                </a:solidFill>
              </a:rPr>
              <a:t>one missing category was</a:t>
            </a:r>
            <a:endParaRPr>
              <a:solidFill>
                <a:srgbClr val="FE4940"/>
              </a:solidFill>
            </a:endParaRPr>
          </a:p>
          <a:p>
            <a:pPr defTabSz="914400">
              <a:defRPr i="1" spc="304" sz="3800">
                <a:solidFill>
                  <a:srgbClr val="FE4940"/>
                </a:solidFill>
              </a:defRPr>
            </a:pPr>
            <a:r>
              <a:t>"push"</a:t>
            </a:r>
          </a:p>
        </p:txBody>
      </p:sp>
      <p:sp>
        <p:nvSpPr>
          <p:cNvPr id="341" name="Shape 341"/>
          <p:cNvSpPr/>
          <p:nvPr>
            <p:ph type="body" idx="15"/>
          </p:nvPr>
        </p:nvSpPr>
        <p:spPr>
          <a:xfrm>
            <a:off x="6113101" y="8064500"/>
            <a:ext cx="780657" cy="1409700"/>
          </a:xfrm>
          <a:prstGeom prst="rect">
            <a:avLst/>
          </a:prstGeom>
        </p:spPr>
        <p:txBody>
          <a:bodyPr/>
          <a:lstStyle/>
          <a:p>
            <a:pPr/>
            <a:r>
              <a:t>»</a:t>
            </a:r>
          </a:p>
        </p:txBody>
      </p:sp>
      <p:sp>
        <p:nvSpPr>
          <p:cNvPr id="342" name="Shape 342"/>
          <p:cNvSpPr/>
          <p:nvPr>
            <p:ph type="body" idx="16"/>
          </p:nvPr>
        </p:nvSpPr>
        <p:spPr>
          <a:xfrm>
            <a:off x="6113101" y="215900"/>
            <a:ext cx="780657" cy="1409700"/>
          </a:xfrm>
          <a:prstGeom prst="rect">
            <a:avLst/>
          </a:prstGeom>
        </p:spPr>
        <p:txBody>
          <a:bodyPr/>
          <a:lstStyle/>
          <a:p>
            <a:pPr/>
            <a:r>
              <a:t>«</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673100" y="584200"/>
            <a:ext cx="11658600" cy="1333354"/>
          </a:xfrm>
          <a:prstGeom prst="rect">
            <a:avLst/>
          </a:prstGeom>
        </p:spPr>
        <p:txBody>
          <a:bodyPr anchor="ctr"/>
          <a:lstStyle>
            <a:lvl1pPr>
              <a:defRPr spc="119" sz="6000"/>
            </a:lvl1pPr>
          </a:lstStyle>
          <a:p>
            <a:pPr/>
            <a:r>
              <a:t>Unsolved problems</a:t>
            </a:r>
          </a:p>
        </p:txBody>
      </p:sp>
      <p:sp>
        <p:nvSpPr>
          <p:cNvPr id="345" name="Shape 345"/>
          <p:cNvSpPr/>
          <p:nvPr>
            <p:ph type="body" idx="1"/>
          </p:nvPr>
        </p:nvSpPr>
        <p:spPr>
          <a:prstGeom prst="rect">
            <a:avLst/>
          </a:prstGeom>
        </p:spPr>
        <p:txBody>
          <a:bodyPr anchor="ctr"/>
          <a:lstStyle/>
          <a:p>
            <a:pPr algn="ctr">
              <a:defRPr spc="94" sz="4700"/>
            </a:pPr>
            <a:r>
              <a:t>in-stream communication</a:t>
            </a:r>
          </a:p>
          <a:p>
            <a:pPr algn="ctr">
              <a:defRPr spc="94" sz="4700"/>
            </a:pPr>
            <a:r>
              <a:t>backpressure</a:t>
            </a:r>
          </a:p>
        </p:txBody>
      </p:sp>
      <p:pic>
        <p:nvPicPr>
          <p:cNvPr id="346" name="pasted-image.png"/>
          <p:cNvPicPr>
            <a:picLocks noChangeAspect="1"/>
          </p:cNvPicPr>
          <p:nvPr/>
        </p:nvPicPr>
        <p:blipFill>
          <a:blip r:embed="rId2">
            <a:extLst/>
          </a:blip>
          <a:stretch>
            <a:fillRect/>
          </a:stretch>
        </p:blipFill>
        <p:spPr>
          <a:xfrm>
            <a:off x="8753883" y="5587281"/>
            <a:ext cx="4013201" cy="40005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8" name="homer-simpson-donut-machine.gif"/>
          <p:cNvPicPr>
            <a:picLocks noChangeAspect="0"/>
          </p:cNvPicPr>
          <p:nvPr/>
        </p:nvPicPr>
        <p:blipFill>
          <a:blip r:embed="rId3">
            <a:extLst/>
          </a:blip>
          <a:stretch>
            <a:fillRect/>
          </a:stretch>
        </p:blipFill>
        <p:spPr>
          <a:xfrm>
            <a:off x="1209" y="908"/>
            <a:ext cx="13002381" cy="9751784"/>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176711937_1733x1287.jpeg"/>
          <p:cNvPicPr>
            <a:picLocks noChangeAspect="1"/>
          </p:cNvPicPr>
          <p:nvPr>
            <p:ph type="pic" idx="13"/>
          </p:nvPr>
        </p:nvPicPr>
        <p:blipFill>
          <a:blip r:embed="rId2">
            <a:extLst/>
          </a:blip>
          <a:srcRect l="24150" t="1332" r="20400" b="374"/>
          <a:stretch>
            <a:fillRect/>
          </a:stretch>
        </p:blipFill>
        <p:spPr>
          <a:prstGeom prst="rect">
            <a:avLst/>
          </a:prstGeom>
        </p:spPr>
      </p:pic>
      <p:sp>
        <p:nvSpPr>
          <p:cNvPr id="166" name="Shape 166"/>
          <p:cNvSpPr/>
          <p:nvPr>
            <p:ph type="body" sz="quarter" idx="1"/>
          </p:nvPr>
        </p:nvSpPr>
        <p:spPr>
          <a:xfrm>
            <a:off x="673100" y="4241800"/>
            <a:ext cx="4889500" cy="1358900"/>
          </a:xfrm>
          <a:prstGeom prst="rect">
            <a:avLst/>
          </a:prstGeom>
        </p:spPr>
        <p:txBody>
          <a:bodyPr anchor="ctr"/>
          <a:lstStyle>
            <a:lvl1pPr>
              <a:defRPr spc="62" sz="3100">
                <a:latin typeface="Helvetica Neue Light"/>
                <a:ea typeface="Helvetica Neue Light"/>
                <a:cs typeface="Helvetica Neue Light"/>
                <a:sym typeface="Helvetica Neue Light"/>
              </a:defRPr>
            </a:lvl1pPr>
          </a:lstStyle>
          <a:p>
            <a:pPr/>
            <a:r>
              <a:t>5.0 M1 JULY 2016</a:t>
            </a:r>
          </a:p>
        </p:txBody>
      </p:sp>
      <p:sp>
        <p:nvSpPr>
          <p:cNvPr id="167" name="Shape 167"/>
          <p:cNvSpPr/>
          <p:nvPr/>
        </p:nvSpPr>
        <p:spPr>
          <a:xfrm>
            <a:off x="673100" y="5588000"/>
            <a:ext cx="5207000"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cap="all" spc="62" sz="3100">
                <a:latin typeface="+mn-lt"/>
                <a:ea typeface="+mn-ea"/>
                <a:cs typeface="+mn-cs"/>
                <a:sym typeface="Helvetica Neue Medium"/>
              </a:defRPr>
            </a:lvl1pPr>
          </a:lstStyle>
          <a:p>
            <a:pPr/>
            <a:r>
              <a:t>5.0 RC1 December 2016</a:t>
            </a:r>
          </a:p>
        </p:txBody>
      </p:sp>
      <p:sp>
        <p:nvSpPr>
          <p:cNvPr id="168" name="Shape 168"/>
          <p:cNvSpPr/>
          <p:nvPr/>
        </p:nvSpPr>
        <p:spPr>
          <a:xfrm>
            <a:off x="673100" y="6946900"/>
            <a:ext cx="4889500"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cap="all" spc="62" sz="3100">
                <a:latin typeface="Helvetica Neue Light"/>
                <a:ea typeface="Helvetica Neue Light"/>
                <a:cs typeface="Helvetica Neue Light"/>
                <a:sym typeface="Helvetica Neue Light"/>
              </a:defRPr>
            </a:lvl1pPr>
          </a:lstStyle>
          <a:p>
            <a:pPr/>
            <a:r>
              <a:t>5.0 GA Q1 2017</a:t>
            </a:r>
          </a:p>
        </p:txBody>
      </p:sp>
      <p:sp>
        <p:nvSpPr>
          <p:cNvPr id="169" name="Shape 169"/>
          <p:cNvSpPr/>
          <p:nvPr>
            <p:ph type="title"/>
          </p:nvPr>
        </p:nvSpPr>
        <p:spPr>
          <a:xfrm>
            <a:off x="368300" y="469900"/>
            <a:ext cx="5511800" cy="3581400"/>
          </a:xfrm>
          <a:prstGeom prst="rect">
            <a:avLst/>
          </a:prstGeom>
        </p:spPr>
        <p:txBody>
          <a:bodyPr anchor="ctr"/>
          <a:lstStyle/>
          <a:p>
            <a:pPr algn="ctr">
              <a:defRPr spc="126" sz="6300"/>
            </a:pPr>
            <a:r>
              <a:t>Framework</a:t>
            </a:r>
          </a:p>
          <a:p>
            <a:pPr algn="ctr">
              <a:defRPr spc="126" sz="6300"/>
            </a:pPr>
            <a:r>
              <a:t>Generation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3"/>
      <p:bldP build="whole" bldLvl="1" animBg="1" rev="0" advAuto="0" spid="167" grpId="2"/>
      <p:bldP build="whole" bldLvl="1" animBg="1" rev="0" advAuto="0" spid="166"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xfrm>
            <a:off x="673100" y="4339208"/>
            <a:ext cx="11658600" cy="1075184"/>
          </a:xfrm>
          <a:prstGeom prst="rect">
            <a:avLst/>
          </a:prstGeom>
        </p:spPr>
        <p:txBody>
          <a:bodyPr anchor="ctr"/>
          <a:lstStyle>
            <a:lvl1pPr>
              <a:defRPr spc="119" sz="6000"/>
            </a:lvl1pPr>
          </a:lstStyle>
          <a:p>
            <a:pPr/>
            <a:r>
              <a:t>REACTIVE streams</a:t>
            </a:r>
          </a:p>
        </p:txBody>
      </p:sp>
      <p:grpSp>
        <p:nvGrpSpPr>
          <p:cNvPr id="356" name="Group 356"/>
          <p:cNvGrpSpPr/>
          <p:nvPr/>
        </p:nvGrpSpPr>
        <p:grpSpPr>
          <a:xfrm>
            <a:off x="533400" y="4241800"/>
            <a:ext cx="11916420" cy="2957538"/>
            <a:chOff x="0" y="0"/>
            <a:chExt cx="11916419" cy="2957537"/>
          </a:xfrm>
        </p:grpSpPr>
        <p:sp>
          <p:nvSpPr>
            <p:cNvPr id="351" name="Shape 351"/>
            <p:cNvSpPr/>
            <p:nvPr/>
          </p:nvSpPr>
          <p:spPr>
            <a:xfrm>
              <a:off x="0" y="0"/>
              <a:ext cx="4118620" cy="1270000"/>
            </a:xfrm>
            <a:prstGeom prst="roundRect">
              <a:avLst>
                <a:gd name="adj" fmla="val 15000"/>
              </a:avLst>
            </a:pr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cap="all" spc="74" sz="3700">
                  <a:solidFill>
                    <a:srgbClr val="FFFFFF"/>
                  </a:solidFill>
                  <a:latin typeface="+mn-lt"/>
                  <a:ea typeface="+mn-ea"/>
                  <a:cs typeface="+mn-cs"/>
                  <a:sym typeface="Helvetica Neue Medium"/>
                </a:defRPr>
              </a:lvl1pPr>
            </a:lstStyle>
            <a:p>
              <a:pPr/>
              <a:r>
                <a:t>Publisher</a:t>
              </a:r>
            </a:p>
          </p:txBody>
        </p:sp>
        <p:sp>
          <p:nvSpPr>
            <p:cNvPr id="352" name="Shape 352"/>
            <p:cNvSpPr/>
            <p:nvPr/>
          </p:nvSpPr>
          <p:spPr>
            <a:xfrm>
              <a:off x="7797800" y="0"/>
              <a:ext cx="4118620" cy="1270000"/>
            </a:xfrm>
            <a:prstGeom prst="roundRect">
              <a:avLst>
                <a:gd name="adj" fmla="val 15000"/>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cap="all" spc="74" sz="3700">
                  <a:solidFill>
                    <a:srgbClr val="FFFFFF"/>
                  </a:solidFill>
                  <a:latin typeface="+mn-lt"/>
                  <a:ea typeface="+mn-ea"/>
                  <a:cs typeface="+mn-cs"/>
                  <a:sym typeface="Helvetica Neue Medium"/>
                </a:defRPr>
              </a:lvl1pPr>
            </a:lstStyle>
            <a:p>
              <a:pPr/>
              <a:r>
                <a:t>Subscriber</a:t>
              </a:r>
            </a:p>
          </p:txBody>
        </p:sp>
        <p:sp>
          <p:nvSpPr>
            <p:cNvPr id="353" name="Shape 353"/>
            <p:cNvSpPr/>
            <p:nvPr/>
          </p:nvSpPr>
          <p:spPr>
            <a:xfrm>
              <a:off x="4135426" y="445442"/>
              <a:ext cx="3650086" cy="1"/>
            </a:xfrm>
            <a:prstGeom prst="line">
              <a:avLst/>
            </a:prstGeom>
            <a:noFill/>
            <a:ln w="38100" cap="flat">
              <a:solidFill>
                <a:srgbClr val="5B5854"/>
              </a:solidFill>
              <a:custDash>
                <a:ds d="200000" sp="200000"/>
              </a:custDash>
              <a:miter lim="400000"/>
              <a:tailEnd type="triangle" w="med" len="med"/>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54" name="Shape 354"/>
            <p:cNvSpPr/>
            <p:nvPr/>
          </p:nvSpPr>
          <p:spPr>
            <a:xfrm flipH="1" flipV="1">
              <a:off x="4109021" y="816418"/>
              <a:ext cx="3645833" cy="1"/>
            </a:xfrm>
            <a:prstGeom prst="line">
              <a:avLst/>
            </a:prstGeom>
            <a:noFill/>
            <a:ln w="38100" cap="flat">
              <a:solidFill>
                <a:srgbClr val="5B5854"/>
              </a:solidFill>
              <a:custDash>
                <a:ds d="200000" sp="200000"/>
              </a:custDash>
              <a:miter lim="400000"/>
              <a:tailEnd type="triangle" w="med" len="med"/>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pic>
          <p:nvPicPr>
            <p:cNvPr id="355" name="pasted-image.png"/>
            <p:cNvPicPr>
              <a:picLocks noChangeAspect="1"/>
            </p:cNvPicPr>
            <p:nvPr/>
          </p:nvPicPr>
          <p:blipFill>
            <a:blip r:embed="rId5">
              <a:extLst/>
            </a:blip>
            <a:stretch>
              <a:fillRect/>
            </a:stretch>
          </p:blipFill>
          <p:spPr>
            <a:xfrm>
              <a:off x="5207000" y="908050"/>
              <a:ext cx="2049488" cy="2049488"/>
            </a:xfrm>
            <a:prstGeom prst="rect">
              <a:avLst/>
            </a:prstGeom>
            <a:ln w="12700" cap="flat">
              <a:noFill/>
              <a:miter lim="400000"/>
            </a:ln>
            <a:effectLst>
              <a:outerShdw sx="100000" sy="100000" kx="0" ky="0" algn="b" rotWithShape="0" blurRad="190500" dist="8455" dir="5400000">
                <a:srgbClr val="000000"/>
              </a:outerShdw>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8 -0.398839" origin="layout" pathEditMode="relative">
                                      <p:cBhvr>
                                        <p:cTn id="6" dur="1000" fill="hold"/>
                                        <p:tgtEl>
                                          <p:spTgt spid="350"/>
                                        </p:tgtEl>
                                        <p:attrNameLst>
                                          <p:attrName>ppt_x</p:attrName>
                                          <p:attrName>ppt_y</p:attrName>
                                        </p:attrNameLst>
                                      </p:cBhvr>
                                    </p:animMotion>
                                  </p:childTnLst>
                                </p:cTn>
                              </p:par>
                            </p:childTnLst>
                          </p:cTn>
                        </p:par>
                        <p:par>
                          <p:cTn id="7" fill="hold">
                            <p:stCondLst>
                              <p:cond delay="1000"/>
                            </p:stCondLst>
                            <p:childTnLst>
                              <p:par>
                                <p:cTn id="8" presetClass="entr" nodeType="afterEffect" presetID="9" grpId="2" fill="hold">
                                  <p:stCondLst>
                                    <p:cond delay="0"/>
                                  </p:stCondLst>
                                  <p:iterate type="el" backwards="0">
                                    <p:tmAbs val="0"/>
                                  </p:iterate>
                                  <p:childTnLst>
                                    <p:set>
                                      <p:cBhvr>
                                        <p:cTn id="9" fill="hold"/>
                                        <p:tgtEl>
                                          <p:spTgt spid="356"/>
                                        </p:tgtEl>
                                        <p:attrNameLst>
                                          <p:attrName>style.visibility</p:attrName>
                                        </p:attrNameLst>
                                      </p:cBhvr>
                                      <p:to>
                                        <p:strVal val="visible"/>
                                      </p:to>
                                    </p:set>
                                    <p:animEffect filter="dissolve" transition="in">
                                      <p:cBhvr>
                                        <p:cTn id="10"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2"/>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8" name="pasted-image.png"/>
          <p:cNvPicPr>
            <a:picLocks noChangeAspect="1"/>
          </p:cNvPicPr>
          <p:nvPr/>
        </p:nvPicPr>
        <p:blipFill>
          <a:blip r:embed="rId3">
            <a:alphaModFix amt="72451"/>
            <a:extLst/>
          </a:blip>
          <a:stretch>
            <a:fillRect/>
          </a:stretch>
        </p:blipFill>
        <p:spPr>
          <a:xfrm>
            <a:off x="-7989293" y="-18451"/>
            <a:ext cx="27243135" cy="9790502"/>
          </a:xfrm>
          <a:prstGeom prst="rect">
            <a:avLst/>
          </a:prstGeom>
          <a:ln w="12700">
            <a:miter lim="400000"/>
          </a:ln>
          <a:effectLst>
            <a:outerShdw sx="100000" sy="100000" kx="0" ky="0" algn="b" rotWithShape="0" blurRad="190500" dist="8455" dir="5400000">
              <a:srgbClr val="000000"/>
            </a:outerShdw>
          </a:effectLst>
        </p:spPr>
      </p:pic>
      <p:pic>
        <p:nvPicPr>
          <p:cNvPr id="359" name="org3-enhanced.png"/>
          <p:cNvPicPr>
            <a:picLocks noChangeAspect="1"/>
          </p:cNvPicPr>
          <p:nvPr/>
        </p:nvPicPr>
        <p:blipFill>
          <a:blip r:embed="rId4">
            <a:extLst/>
          </a:blip>
          <a:stretch>
            <a:fillRect/>
          </a:stretch>
        </p:blipFill>
        <p:spPr>
          <a:xfrm>
            <a:off x="215900" y="834227"/>
            <a:ext cx="12584127" cy="78359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idx="4294967295"/>
          </p:nvPr>
        </p:nvSpPr>
        <p:spPr>
          <a:xfrm>
            <a:off x="673100" y="558800"/>
            <a:ext cx="11658600" cy="1110953"/>
          </a:xfrm>
          <a:prstGeom prst="rect">
            <a:avLst/>
          </a:prstGeom>
        </p:spPr>
        <p:txBody>
          <a:bodyPr anchor="ctr"/>
          <a:lstStyle>
            <a:lvl1pPr>
              <a:defRPr spc="119" sz="6000"/>
            </a:lvl1pPr>
          </a:lstStyle>
          <a:p>
            <a:pPr/>
            <a:r>
              <a:t>Project reactor</a:t>
            </a:r>
          </a:p>
        </p:txBody>
      </p:sp>
      <p:grpSp>
        <p:nvGrpSpPr>
          <p:cNvPr id="368" name="Group 368"/>
          <p:cNvGrpSpPr/>
          <p:nvPr/>
        </p:nvGrpSpPr>
        <p:grpSpPr>
          <a:xfrm>
            <a:off x="606877" y="3695489"/>
            <a:ext cx="11791046" cy="2362622"/>
            <a:chOff x="0" y="0"/>
            <a:chExt cx="11791045" cy="2362620"/>
          </a:xfrm>
        </p:grpSpPr>
        <p:grpSp>
          <p:nvGrpSpPr>
            <p:cNvPr id="364" name="Group 364"/>
            <p:cNvGrpSpPr/>
            <p:nvPr/>
          </p:nvGrpSpPr>
          <p:grpSpPr>
            <a:xfrm>
              <a:off x="0" y="1422820"/>
              <a:ext cx="11783150" cy="939801"/>
              <a:chOff x="0" y="0"/>
              <a:chExt cx="11783149" cy="939800"/>
            </a:xfrm>
          </p:grpSpPr>
          <p:sp>
            <p:nvSpPr>
              <p:cNvPr id="362" name="Shape 362"/>
              <p:cNvSpPr/>
              <p:nvPr/>
            </p:nvSpPr>
            <p:spPr>
              <a:xfrm>
                <a:off x="7885779" y="0"/>
                <a:ext cx="389737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1" spc="96" sz="4800">
                    <a:solidFill>
                      <a:schemeClr val="accent5">
                        <a:satOff val="-10854"/>
                        <a:lumOff val="-10463"/>
                      </a:schemeClr>
                    </a:solidFill>
                    <a:latin typeface="Avenir Medium"/>
                    <a:ea typeface="Avenir Medium"/>
                    <a:cs typeface="Avenir Medium"/>
                    <a:sym typeface="Avenir Medium"/>
                  </a:defRPr>
                </a:pPr>
                <a:r>
                  <a:t> </a:t>
                </a:r>
                <a:r>
                  <a:rPr i="0">
                    <a:latin typeface="Avenir Heavy"/>
                    <a:ea typeface="Avenir Heavy"/>
                    <a:cs typeface="Avenir Heavy"/>
                    <a:sym typeface="Avenir Heavy"/>
                  </a:rPr>
                  <a:t>Flux</a:t>
                </a:r>
              </a:p>
            </p:txBody>
          </p:sp>
          <p:sp>
            <p:nvSpPr>
              <p:cNvPr id="363" name="Shape 363"/>
              <p:cNvSpPr/>
              <p:nvPr/>
            </p:nvSpPr>
            <p:spPr>
              <a:xfrm>
                <a:off x="0" y="-1"/>
                <a:ext cx="9320318"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spcBef>
                    <a:spcPts val="3400"/>
                  </a:spcBef>
                  <a:defRPr spc="96" sz="4800"/>
                </a:lvl1pPr>
              </a:lstStyle>
              <a:p>
                <a:pPr/>
                <a:r>
                  <a:t>Stream…………………………..…</a:t>
                </a:r>
              </a:p>
            </p:txBody>
          </p:sp>
        </p:grpSp>
        <p:grpSp>
          <p:nvGrpSpPr>
            <p:cNvPr id="367" name="Group 367"/>
            <p:cNvGrpSpPr/>
            <p:nvPr/>
          </p:nvGrpSpPr>
          <p:grpSpPr>
            <a:xfrm>
              <a:off x="7897" y="0"/>
              <a:ext cx="11783150" cy="939801"/>
              <a:chOff x="0" y="0"/>
              <a:chExt cx="11783148" cy="939800"/>
            </a:xfrm>
          </p:grpSpPr>
          <p:sp>
            <p:nvSpPr>
              <p:cNvPr id="365" name="Shape 365"/>
              <p:cNvSpPr/>
              <p:nvPr/>
            </p:nvSpPr>
            <p:spPr>
              <a:xfrm>
                <a:off x="8331744" y="0"/>
                <a:ext cx="3451405"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i="1" spc="96" sz="4800">
                    <a:solidFill>
                      <a:schemeClr val="accent5">
                        <a:satOff val="-10854"/>
                        <a:lumOff val="-10463"/>
                      </a:schemeClr>
                    </a:solidFill>
                    <a:latin typeface="Avenir Medium"/>
                    <a:ea typeface="Avenir Medium"/>
                    <a:cs typeface="Avenir Medium"/>
                    <a:sym typeface="Avenir Medium"/>
                  </a:defRPr>
                </a:pPr>
                <a:r>
                  <a:t> </a:t>
                </a:r>
                <a:r>
                  <a:rPr i="0">
                    <a:latin typeface="Avenir Heavy"/>
                    <a:ea typeface="Avenir Heavy"/>
                    <a:cs typeface="Avenir Heavy"/>
                    <a:sym typeface="Avenir Heavy"/>
                  </a:rPr>
                  <a:t>Mono</a:t>
                </a:r>
              </a:p>
            </p:txBody>
          </p:sp>
          <p:sp>
            <p:nvSpPr>
              <p:cNvPr id="366" name="Shape 366"/>
              <p:cNvSpPr/>
              <p:nvPr/>
            </p:nvSpPr>
            <p:spPr>
              <a:xfrm>
                <a:off x="0" y="-1"/>
                <a:ext cx="928800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spcBef>
                    <a:spcPts val="3400"/>
                  </a:spcBef>
                  <a:defRPr spc="96" sz="4800"/>
                </a:lvl1pPr>
              </a:lstStyle>
              <a:p>
                <a:pPr/>
                <a:r>
                  <a:t>CompletionStage………………..</a:t>
                </a:r>
              </a:p>
            </p:txBody>
          </p:sp>
        </p:grpSp>
      </p:gr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0" name="pasted-image.png"/>
          <p:cNvPicPr>
            <a:picLocks noChangeAspect="1"/>
          </p:cNvPicPr>
          <p:nvPr/>
        </p:nvPicPr>
        <p:blipFill>
          <a:blip r:embed="rId3">
            <a:extLst/>
          </a:blip>
          <a:stretch>
            <a:fillRect/>
          </a:stretch>
        </p:blipFill>
        <p:spPr>
          <a:xfrm>
            <a:off x="3060700" y="61976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1" name="pasted-image.png"/>
          <p:cNvPicPr>
            <a:picLocks noChangeAspect="1"/>
          </p:cNvPicPr>
          <p:nvPr/>
        </p:nvPicPr>
        <p:blipFill>
          <a:blip r:embed="rId4">
            <a:extLst/>
          </a:blip>
          <a:stretch>
            <a:fillRect/>
          </a:stretch>
        </p:blipFill>
        <p:spPr>
          <a:xfrm>
            <a:off x="368300" y="7874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2" name="pasted-image.png"/>
          <p:cNvPicPr>
            <a:picLocks noChangeAspect="1"/>
          </p:cNvPicPr>
          <p:nvPr/>
        </p:nvPicPr>
        <p:blipFill>
          <a:blip r:embed="rId5">
            <a:extLst/>
          </a:blip>
          <a:stretch>
            <a:fillRect/>
          </a:stretch>
        </p:blipFill>
        <p:spPr>
          <a:xfrm>
            <a:off x="2768600" y="7874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3" name="pasted-image.png"/>
          <p:cNvPicPr>
            <a:picLocks noChangeAspect="1"/>
          </p:cNvPicPr>
          <p:nvPr/>
        </p:nvPicPr>
        <p:blipFill>
          <a:blip r:embed="rId6">
            <a:extLst/>
          </a:blip>
          <a:stretch>
            <a:fillRect/>
          </a:stretch>
        </p:blipFill>
        <p:spPr>
          <a:xfrm>
            <a:off x="4927600" y="7874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4" name="pasted-image.png"/>
          <p:cNvPicPr>
            <a:picLocks noChangeAspect="1"/>
          </p:cNvPicPr>
          <p:nvPr/>
        </p:nvPicPr>
        <p:blipFill>
          <a:blip r:embed="rId7">
            <a:extLst/>
          </a:blip>
          <a:stretch>
            <a:fillRect/>
          </a:stretch>
        </p:blipFill>
        <p:spPr>
          <a:xfrm>
            <a:off x="7353300" y="7874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5" name="pasted-image.png"/>
          <p:cNvPicPr>
            <a:picLocks noChangeAspect="1"/>
          </p:cNvPicPr>
          <p:nvPr/>
        </p:nvPicPr>
        <p:blipFill>
          <a:blip r:embed="rId8">
            <a:extLst/>
          </a:blip>
          <a:stretch>
            <a:fillRect/>
          </a:stretch>
        </p:blipFill>
        <p:spPr>
          <a:xfrm>
            <a:off x="9969500" y="787400"/>
            <a:ext cx="2540000" cy="2540000"/>
          </a:xfrm>
          <a:prstGeom prst="rect">
            <a:avLst/>
          </a:prstGeom>
          <a:ln w="12700">
            <a:miter lim="400000"/>
          </a:ln>
          <a:effectLst>
            <a:outerShdw sx="100000" sy="100000" kx="0" ky="0" algn="b" rotWithShape="0" blurRad="190500" dist="8455" dir="5400000">
              <a:srgbClr val="000000"/>
            </a:outerShdw>
          </a:effectLst>
        </p:spPr>
      </p:pic>
      <p:pic>
        <p:nvPicPr>
          <p:cNvPr id="376" name="pasted-image.png"/>
          <p:cNvPicPr>
            <a:picLocks noChangeAspect="1"/>
          </p:cNvPicPr>
          <p:nvPr/>
        </p:nvPicPr>
        <p:blipFill>
          <a:blip r:embed="rId9">
            <a:extLst/>
          </a:blip>
          <a:stretch>
            <a:fillRect/>
          </a:stretch>
        </p:blipFill>
        <p:spPr>
          <a:xfrm>
            <a:off x="7467600" y="6197600"/>
            <a:ext cx="2540000" cy="2540000"/>
          </a:xfrm>
          <a:prstGeom prst="rect">
            <a:avLst/>
          </a:prstGeom>
          <a:ln w="12700">
            <a:miter lim="400000"/>
          </a:ln>
          <a:effectLst>
            <a:outerShdw sx="100000" sy="100000" kx="0" ky="0" algn="b" rotWithShape="0" blurRad="190500" dist="8455" dir="5400000">
              <a:srgbClr val="000000"/>
            </a:outerShdw>
          </a:effectLst>
        </p:spPr>
      </p:pic>
      <p:sp>
        <p:nvSpPr>
          <p:cNvPr id="377" name="Shape 377"/>
          <p:cNvSpPr/>
          <p:nvPr/>
        </p:nvSpPr>
        <p:spPr>
          <a:xfrm>
            <a:off x="673100" y="4293355"/>
            <a:ext cx="11658600" cy="11676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defRPr cap="all" spc="568" sz="7100">
                <a:latin typeface="+mn-lt"/>
                <a:ea typeface="+mn-ea"/>
                <a:cs typeface="+mn-cs"/>
                <a:sym typeface="Helvetica Neue Medium"/>
              </a:defRPr>
            </a:lvl1pPr>
          </a:lstStyle>
          <a:p>
            <a:pPr defTabSz="914400"/>
            <a:r>
              <a:t>Reactive efforts</a:t>
            </a:r>
          </a:p>
        </p:txBody>
      </p:sp>
      <p:pic>
        <p:nvPicPr>
          <p:cNvPr id="378" name="pasted-image.png"/>
          <p:cNvPicPr>
            <a:picLocks noChangeAspect="1"/>
          </p:cNvPicPr>
          <p:nvPr/>
        </p:nvPicPr>
        <p:blipFill>
          <a:blip r:embed="rId10">
            <a:extLst/>
          </a:blip>
          <a:stretch>
            <a:fillRect/>
          </a:stretch>
        </p:blipFill>
        <p:spPr>
          <a:xfrm>
            <a:off x="-175655" y="6336105"/>
            <a:ext cx="3251201" cy="32512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2" name="Group 382"/>
          <p:cNvGrpSpPr/>
          <p:nvPr/>
        </p:nvGrpSpPr>
        <p:grpSpPr>
          <a:xfrm>
            <a:off x="622926" y="1942383"/>
            <a:ext cx="11755487" cy="1270001"/>
            <a:chOff x="0" y="0"/>
            <a:chExt cx="11755485" cy="1270000"/>
          </a:xfrm>
        </p:grpSpPr>
        <p:sp>
          <p:nvSpPr>
            <p:cNvPr id="380" name="Shape 380"/>
            <p:cNvSpPr/>
            <p:nvPr/>
          </p:nvSpPr>
          <p:spPr>
            <a:xfrm>
              <a:off x="0" y="0"/>
              <a:ext cx="11755486" cy="1270000"/>
            </a:xfrm>
            <a:prstGeom prst="roundRect">
              <a:avLst>
                <a:gd name="adj" fmla="val 15000"/>
              </a:avLst>
            </a:prstGeom>
            <a:noFill/>
            <a:ln w="38100" cap="flat">
              <a:solidFill>
                <a:srgbClr val="6AB536"/>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81" name="Shape 381"/>
            <p:cNvSpPr/>
            <p:nvPr/>
          </p:nvSpPr>
          <p:spPr>
            <a:xfrm>
              <a:off x="1777166" y="234950"/>
              <a:ext cx="8201153"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6AB536"/>
                  </a:solidFill>
                  <a:latin typeface="Avenir Next Demi Bold"/>
                  <a:ea typeface="Avenir Next Demi Bold"/>
                  <a:cs typeface="Avenir Next Demi Bold"/>
                  <a:sym typeface="Avenir Next Demi Bold"/>
                </a:defRPr>
              </a:lvl1pPr>
            </a:lstStyle>
            <a:p>
              <a:pPr/>
              <a:r>
                <a:t>@Controller, @RequestMapping,…</a:t>
              </a:r>
            </a:p>
          </p:txBody>
        </p:sp>
      </p:grpSp>
      <p:grpSp>
        <p:nvGrpSpPr>
          <p:cNvPr id="392" name="Group 392"/>
          <p:cNvGrpSpPr/>
          <p:nvPr/>
        </p:nvGrpSpPr>
        <p:grpSpPr>
          <a:xfrm>
            <a:off x="622926" y="3475327"/>
            <a:ext cx="4931157" cy="4335890"/>
            <a:chOff x="0" y="0"/>
            <a:chExt cx="4931155" cy="4335888"/>
          </a:xfrm>
        </p:grpSpPr>
        <p:grpSp>
          <p:nvGrpSpPr>
            <p:cNvPr id="385" name="Group 385"/>
            <p:cNvGrpSpPr/>
            <p:nvPr/>
          </p:nvGrpSpPr>
          <p:grpSpPr>
            <a:xfrm>
              <a:off x="0" y="0"/>
              <a:ext cx="4931156" cy="1270000"/>
              <a:chOff x="0" y="0"/>
              <a:chExt cx="4931155" cy="1270000"/>
            </a:xfrm>
          </p:grpSpPr>
          <p:sp>
            <p:nvSpPr>
              <p:cNvPr id="383" name="Shape 383"/>
              <p:cNvSpPr/>
              <p:nvPr/>
            </p:nvSpPr>
            <p:spPr>
              <a:xfrm>
                <a:off x="0" y="0"/>
                <a:ext cx="4931156" cy="1270000"/>
              </a:xfrm>
              <a:prstGeom prst="roundRect">
                <a:avLst>
                  <a:gd name="adj" fmla="val 15000"/>
                </a:avLst>
              </a:prstGeom>
              <a:noFill/>
              <a:ln w="38100" cap="flat">
                <a:solidFill>
                  <a:srgbClr val="6AB536"/>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84" name="Shape 384"/>
              <p:cNvSpPr/>
              <p:nvPr/>
            </p:nvSpPr>
            <p:spPr>
              <a:xfrm>
                <a:off x="1004062" y="234950"/>
                <a:ext cx="2923033"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6AB536"/>
                    </a:solidFill>
                  </a:defRPr>
                </a:lvl1pPr>
              </a:lstStyle>
              <a:p>
                <a:pPr/>
                <a:r>
                  <a:t>Spring MVC</a:t>
                </a:r>
              </a:p>
            </p:txBody>
          </p:sp>
        </p:grpSp>
        <p:grpSp>
          <p:nvGrpSpPr>
            <p:cNvPr id="388" name="Group 388"/>
            <p:cNvGrpSpPr/>
            <p:nvPr/>
          </p:nvGrpSpPr>
          <p:grpSpPr>
            <a:xfrm>
              <a:off x="0" y="1532944"/>
              <a:ext cx="4931156" cy="1270001"/>
              <a:chOff x="0" y="0"/>
              <a:chExt cx="4931155" cy="1270000"/>
            </a:xfrm>
          </p:grpSpPr>
          <p:sp>
            <p:nvSpPr>
              <p:cNvPr id="386" name="Shape 386"/>
              <p:cNvSpPr/>
              <p:nvPr/>
            </p:nvSpPr>
            <p:spPr>
              <a:xfrm>
                <a:off x="0" y="0"/>
                <a:ext cx="4931156" cy="1270000"/>
              </a:xfrm>
              <a:prstGeom prst="roundRect">
                <a:avLst>
                  <a:gd name="adj" fmla="val 15000"/>
                </a:avLst>
              </a:prstGeom>
              <a:noFill/>
              <a:ln w="38100" cap="flat">
                <a:solidFill>
                  <a:srgbClr val="2B40B9"/>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87" name="Shape 387"/>
              <p:cNvSpPr/>
              <p:nvPr/>
            </p:nvSpPr>
            <p:spPr>
              <a:xfrm>
                <a:off x="1143762" y="234950"/>
                <a:ext cx="2643633"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2B40B9"/>
                    </a:solidFill>
                  </a:defRPr>
                </a:lvl1pPr>
              </a:lstStyle>
              <a:p>
                <a:pPr/>
                <a:r>
                  <a:t>Servlet API</a:t>
                </a:r>
              </a:p>
            </p:txBody>
          </p:sp>
        </p:grpSp>
        <p:grpSp>
          <p:nvGrpSpPr>
            <p:cNvPr id="391" name="Group 391"/>
            <p:cNvGrpSpPr/>
            <p:nvPr/>
          </p:nvGrpSpPr>
          <p:grpSpPr>
            <a:xfrm>
              <a:off x="0" y="3065888"/>
              <a:ext cx="4931156" cy="1270001"/>
              <a:chOff x="0" y="0"/>
              <a:chExt cx="4931155" cy="1270000"/>
            </a:xfrm>
          </p:grpSpPr>
          <p:sp>
            <p:nvSpPr>
              <p:cNvPr id="389" name="Shape 389"/>
              <p:cNvSpPr/>
              <p:nvPr/>
            </p:nvSpPr>
            <p:spPr>
              <a:xfrm>
                <a:off x="0" y="0"/>
                <a:ext cx="4931156" cy="1270000"/>
              </a:xfrm>
              <a:prstGeom prst="roundRect">
                <a:avLst>
                  <a:gd name="adj" fmla="val 15000"/>
                </a:avLst>
              </a:prstGeom>
              <a:solidFill>
                <a:srgbClr val="2B40B9"/>
              </a:solidFill>
              <a:ln w="38100" cap="flat">
                <a:solidFill>
                  <a:srgbClr val="2B40B9"/>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90" name="Shape 390"/>
              <p:cNvSpPr/>
              <p:nvPr/>
            </p:nvSpPr>
            <p:spPr>
              <a:xfrm>
                <a:off x="387857" y="234950"/>
                <a:ext cx="4155441"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00F900"/>
                    </a:solidFill>
                  </a:defRPr>
                </a:lvl1pPr>
              </a:lstStyle>
              <a:p>
                <a:pPr/>
                <a:r>
                  <a:t>Servlet Container</a:t>
                </a:r>
              </a:p>
            </p:txBody>
          </p:sp>
        </p:grpSp>
      </p:grpSp>
      <p:grpSp>
        <p:nvGrpSpPr>
          <p:cNvPr id="402" name="Group 402"/>
          <p:cNvGrpSpPr/>
          <p:nvPr/>
        </p:nvGrpSpPr>
        <p:grpSpPr>
          <a:xfrm>
            <a:off x="5877264" y="3475327"/>
            <a:ext cx="6504610" cy="4335890"/>
            <a:chOff x="0" y="0"/>
            <a:chExt cx="6504608" cy="4335888"/>
          </a:xfrm>
        </p:grpSpPr>
        <p:grpSp>
          <p:nvGrpSpPr>
            <p:cNvPr id="395" name="Group 395"/>
            <p:cNvGrpSpPr/>
            <p:nvPr/>
          </p:nvGrpSpPr>
          <p:grpSpPr>
            <a:xfrm>
              <a:off x="0" y="0"/>
              <a:ext cx="6504609" cy="1270000"/>
              <a:chOff x="0" y="0"/>
              <a:chExt cx="6504608" cy="1270000"/>
            </a:xfrm>
          </p:grpSpPr>
          <p:sp>
            <p:nvSpPr>
              <p:cNvPr id="393" name="Shape 393"/>
              <p:cNvSpPr/>
              <p:nvPr/>
            </p:nvSpPr>
            <p:spPr>
              <a:xfrm>
                <a:off x="0" y="0"/>
                <a:ext cx="6504609" cy="1270000"/>
              </a:xfrm>
              <a:prstGeom prst="roundRect">
                <a:avLst>
                  <a:gd name="adj" fmla="val 15000"/>
                </a:avLst>
              </a:prstGeom>
              <a:solidFill>
                <a:srgbClr val="69B536"/>
              </a:solidFill>
              <a:ln w="38100" cap="flat">
                <a:solidFill>
                  <a:srgbClr val="6AB536"/>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94" name="Shape 394"/>
              <p:cNvSpPr/>
              <p:nvPr/>
            </p:nvSpPr>
            <p:spPr>
              <a:xfrm>
                <a:off x="767675" y="234950"/>
                <a:ext cx="4969257"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FFFFFF"/>
                    </a:solidFill>
                  </a:defRPr>
                </a:lvl1pPr>
              </a:lstStyle>
              <a:p>
                <a:pPr/>
                <a:r>
                  <a:t>Spring Web Reactive</a:t>
                </a:r>
              </a:p>
            </p:txBody>
          </p:sp>
        </p:grpSp>
        <p:grpSp>
          <p:nvGrpSpPr>
            <p:cNvPr id="398" name="Group 398"/>
            <p:cNvGrpSpPr/>
            <p:nvPr/>
          </p:nvGrpSpPr>
          <p:grpSpPr>
            <a:xfrm>
              <a:off x="0" y="1532944"/>
              <a:ext cx="6504609" cy="1270001"/>
              <a:chOff x="0" y="0"/>
              <a:chExt cx="6504608" cy="1270000"/>
            </a:xfrm>
          </p:grpSpPr>
          <p:sp>
            <p:nvSpPr>
              <p:cNvPr id="396" name="Shape 396"/>
              <p:cNvSpPr/>
              <p:nvPr/>
            </p:nvSpPr>
            <p:spPr>
              <a:xfrm>
                <a:off x="0" y="0"/>
                <a:ext cx="6504609" cy="1270000"/>
              </a:xfrm>
              <a:prstGeom prst="roundRect">
                <a:avLst>
                  <a:gd name="adj" fmla="val 15000"/>
                </a:avLst>
              </a:prstGeom>
              <a:solidFill>
                <a:srgbClr val="69B536"/>
              </a:solidFill>
              <a:ln w="38100" cap="flat">
                <a:solidFill>
                  <a:srgbClr val="6AB536"/>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397" name="Shape 397"/>
              <p:cNvSpPr/>
              <p:nvPr/>
            </p:nvSpPr>
            <p:spPr>
              <a:xfrm>
                <a:off x="1523325" y="234950"/>
                <a:ext cx="3457957"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FFFFFF"/>
                    </a:solidFill>
                  </a:defRPr>
                </a:lvl1pPr>
              </a:lstStyle>
              <a:p>
                <a:pPr/>
                <a:r>
                  <a:t>Reactive HTTP</a:t>
                </a:r>
              </a:p>
            </p:txBody>
          </p:sp>
        </p:grpSp>
        <p:grpSp>
          <p:nvGrpSpPr>
            <p:cNvPr id="401" name="Group 401"/>
            <p:cNvGrpSpPr/>
            <p:nvPr/>
          </p:nvGrpSpPr>
          <p:grpSpPr>
            <a:xfrm>
              <a:off x="0" y="3065888"/>
              <a:ext cx="6504609" cy="1270001"/>
              <a:chOff x="0" y="0"/>
              <a:chExt cx="6504608" cy="1270000"/>
            </a:xfrm>
          </p:grpSpPr>
          <p:sp>
            <p:nvSpPr>
              <p:cNvPr id="399" name="Shape 399"/>
              <p:cNvSpPr/>
              <p:nvPr/>
            </p:nvSpPr>
            <p:spPr>
              <a:xfrm>
                <a:off x="0" y="0"/>
                <a:ext cx="6504609" cy="1270000"/>
              </a:xfrm>
              <a:prstGeom prst="roundRect">
                <a:avLst>
                  <a:gd name="adj" fmla="val 15000"/>
                </a:avLst>
              </a:prstGeom>
              <a:solidFill>
                <a:srgbClr val="2B40B9"/>
              </a:solidFill>
              <a:ln w="38100" cap="flat">
                <a:solidFill>
                  <a:srgbClr val="2B40B9"/>
                </a:solidFill>
                <a:prstDash val="solid"/>
                <a:miter lim="400000"/>
              </a:ln>
              <a:effectLst/>
            </p:spPr>
            <p:txBody>
              <a:bodyPr wrap="square" lIns="50800" tIns="50800" rIns="50800" bIns="50800" numCol="1" anchor="ctr">
                <a:noAutofit/>
              </a:bodyPr>
              <a:lstStyle/>
              <a:p>
                <a:pPr>
                  <a:defRPr cap="all" spc="32" sz="1600">
                    <a:latin typeface="+mn-lt"/>
                    <a:ea typeface="+mn-ea"/>
                    <a:cs typeface="+mn-cs"/>
                    <a:sym typeface="Helvetica Neue Medium"/>
                  </a:defRPr>
                </a:pPr>
              </a:p>
            </p:txBody>
          </p:sp>
          <p:sp>
            <p:nvSpPr>
              <p:cNvPr id="400" name="Shape 400"/>
              <p:cNvSpPr/>
              <p:nvPr/>
            </p:nvSpPr>
            <p:spPr>
              <a:xfrm>
                <a:off x="363053" y="234950"/>
                <a:ext cx="5778501" cy="800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4000">
                    <a:solidFill>
                      <a:srgbClr val="00F900"/>
                    </a:solidFill>
                  </a:defRPr>
                </a:lvl1pPr>
              </a:lstStyle>
              <a:p>
                <a:pPr/>
                <a:r>
                  <a:t>Servlet, Netty, Undertow</a:t>
                </a: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2"/>
                                        </p:tgtEl>
                                        <p:attrNameLst>
                                          <p:attrName>style.visibility</p:attrName>
                                        </p:attrNameLst>
                                      </p:cBhvr>
                                      <p:to>
                                        <p:strVal val="visible"/>
                                      </p:to>
                                    </p:set>
                                    <p:animEffect filter="dissolve" transition="in">
                                      <p:cBhvr>
                                        <p:cTn id="7" dur="5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2"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06" name="Group 406"/>
          <p:cNvGrpSpPr/>
          <p:nvPr/>
        </p:nvGrpSpPr>
        <p:grpSpPr>
          <a:xfrm>
            <a:off x="841296" y="1735360"/>
            <a:ext cx="11328401" cy="6451403"/>
            <a:chOff x="0" y="0"/>
            <a:chExt cx="11328400" cy="6451401"/>
          </a:xfrm>
        </p:grpSpPr>
        <p:pic>
          <p:nvPicPr>
            <p:cNvPr id="405"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04" name=""/>
            <p:cNvPicPr>
              <a:picLocks noChangeAspect="0"/>
            </p:cNvPicPr>
            <p:nvPr/>
          </p:nvPicPr>
          <p:blipFill>
            <a:blip r:embed="rId3">
              <a:extLst/>
            </a:blip>
            <a:stretch>
              <a:fillRect/>
            </a:stretch>
          </p:blipFill>
          <p:spPr>
            <a:xfrm>
              <a:off x="0" y="0"/>
              <a:ext cx="11328400" cy="6451402"/>
            </a:xfrm>
            <a:prstGeom prst="rect">
              <a:avLst/>
            </a:prstGeom>
            <a:effectLst/>
          </p:spPr>
        </p:pic>
      </p:gr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0" name="Group 410"/>
          <p:cNvGrpSpPr/>
          <p:nvPr/>
        </p:nvGrpSpPr>
        <p:grpSpPr>
          <a:xfrm>
            <a:off x="841296" y="1735360"/>
            <a:ext cx="11328401" cy="6451403"/>
            <a:chOff x="0" y="0"/>
            <a:chExt cx="11328400" cy="6451401"/>
          </a:xfrm>
        </p:grpSpPr>
        <p:pic>
          <p:nvPicPr>
            <p:cNvPr id="409"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08"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11" name="Shape 411"/>
          <p:cNvSpPr/>
          <p:nvPr/>
        </p:nvSpPr>
        <p:spPr>
          <a:xfrm>
            <a:off x="1168400" y="2044700"/>
            <a:ext cx="40259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5" name="Group 415"/>
          <p:cNvGrpSpPr/>
          <p:nvPr/>
        </p:nvGrpSpPr>
        <p:grpSpPr>
          <a:xfrm>
            <a:off x="841296" y="1735360"/>
            <a:ext cx="11328401" cy="6451403"/>
            <a:chOff x="0" y="0"/>
            <a:chExt cx="11328400" cy="6451401"/>
          </a:xfrm>
        </p:grpSpPr>
        <p:pic>
          <p:nvPicPr>
            <p:cNvPr id="414"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13"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16" name="Shape 416"/>
          <p:cNvSpPr/>
          <p:nvPr/>
        </p:nvSpPr>
        <p:spPr>
          <a:xfrm>
            <a:off x="1168400" y="2451100"/>
            <a:ext cx="27432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0" name="Group 420"/>
          <p:cNvGrpSpPr/>
          <p:nvPr/>
        </p:nvGrpSpPr>
        <p:grpSpPr>
          <a:xfrm>
            <a:off x="841296" y="1735360"/>
            <a:ext cx="11328401" cy="6451403"/>
            <a:chOff x="0" y="0"/>
            <a:chExt cx="11328400" cy="6451401"/>
          </a:xfrm>
        </p:grpSpPr>
        <p:pic>
          <p:nvPicPr>
            <p:cNvPr id="419"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18"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21" name="Shape 421"/>
          <p:cNvSpPr/>
          <p:nvPr/>
        </p:nvSpPr>
        <p:spPr>
          <a:xfrm>
            <a:off x="1879600" y="3721100"/>
            <a:ext cx="99187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5" name="Group 425"/>
          <p:cNvGrpSpPr/>
          <p:nvPr/>
        </p:nvGrpSpPr>
        <p:grpSpPr>
          <a:xfrm>
            <a:off x="841296" y="1735360"/>
            <a:ext cx="11328401" cy="6451403"/>
            <a:chOff x="0" y="0"/>
            <a:chExt cx="11328400" cy="6451401"/>
          </a:xfrm>
        </p:grpSpPr>
        <p:pic>
          <p:nvPicPr>
            <p:cNvPr id="424"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23"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26" name="Shape 426"/>
          <p:cNvSpPr/>
          <p:nvPr/>
        </p:nvSpPr>
        <p:spPr>
          <a:xfrm>
            <a:off x="3276600" y="4140200"/>
            <a:ext cx="22987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pasted-image.png"/>
          <p:cNvPicPr>
            <a:picLocks noChangeAspect="1"/>
          </p:cNvPicPr>
          <p:nvPr>
            <p:ph type="pic" idx="13"/>
          </p:nvPr>
        </p:nvPicPr>
        <p:blipFill>
          <a:blip r:embed="rId2">
            <a:extLst/>
          </a:blip>
          <a:srcRect l="228" t="0" r="228" b="0"/>
          <a:stretch>
            <a:fillRect/>
          </a:stretch>
        </p:blipFill>
        <p:spPr>
          <a:prstGeom prst="rect">
            <a:avLst/>
          </a:prstGeom>
        </p:spPr>
      </p:pic>
      <p:sp>
        <p:nvSpPr>
          <p:cNvPr id="172" name="Shape 172"/>
          <p:cNvSpPr/>
          <p:nvPr>
            <p:ph type="body" sz="quarter" idx="1"/>
          </p:nvPr>
        </p:nvSpPr>
        <p:spPr>
          <a:xfrm>
            <a:off x="673100" y="4241800"/>
            <a:ext cx="4889500" cy="1358900"/>
          </a:xfrm>
          <a:prstGeom prst="rect">
            <a:avLst/>
          </a:prstGeom>
        </p:spPr>
        <p:txBody>
          <a:bodyPr anchor="ctr"/>
          <a:lstStyle>
            <a:lvl1pPr>
              <a:defRPr spc="62" sz="3100">
                <a:latin typeface="Helvetica Neue Light"/>
                <a:ea typeface="Helvetica Neue Light"/>
                <a:cs typeface="Helvetica Neue Light"/>
                <a:sym typeface="Helvetica Neue Light"/>
              </a:defRPr>
            </a:lvl1pPr>
          </a:lstStyle>
          <a:p>
            <a:pPr/>
            <a:r>
              <a:t>5.0 M1 JULY 2016</a:t>
            </a:r>
          </a:p>
        </p:txBody>
      </p:sp>
      <p:sp>
        <p:nvSpPr>
          <p:cNvPr id="173" name="Shape 173"/>
          <p:cNvSpPr/>
          <p:nvPr/>
        </p:nvSpPr>
        <p:spPr>
          <a:xfrm>
            <a:off x="673100" y="5588000"/>
            <a:ext cx="5207000"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cap="all" spc="62" sz="3100">
                <a:latin typeface="+mn-lt"/>
                <a:ea typeface="+mn-ea"/>
                <a:cs typeface="+mn-cs"/>
                <a:sym typeface="Helvetica Neue Medium"/>
              </a:defRPr>
            </a:lvl1pPr>
          </a:lstStyle>
          <a:p>
            <a:pPr/>
            <a:r>
              <a:t>5.0 RC1 December 2016</a:t>
            </a:r>
          </a:p>
        </p:txBody>
      </p:sp>
      <p:sp>
        <p:nvSpPr>
          <p:cNvPr id="174" name="Shape 174"/>
          <p:cNvSpPr/>
          <p:nvPr/>
        </p:nvSpPr>
        <p:spPr>
          <a:xfrm>
            <a:off x="673100" y="6946900"/>
            <a:ext cx="4889500"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cap="all" spc="62" sz="3100">
                <a:latin typeface="Helvetica Neue Light"/>
                <a:ea typeface="Helvetica Neue Light"/>
                <a:cs typeface="Helvetica Neue Light"/>
                <a:sym typeface="Helvetica Neue Light"/>
              </a:defRPr>
            </a:lvl1pPr>
          </a:lstStyle>
          <a:p>
            <a:pPr/>
            <a:r>
              <a:t>5.0 GA Q1 2017</a:t>
            </a:r>
          </a:p>
        </p:txBody>
      </p:sp>
      <p:sp>
        <p:nvSpPr>
          <p:cNvPr id="175" name="Shape 175"/>
          <p:cNvSpPr/>
          <p:nvPr>
            <p:ph type="title"/>
          </p:nvPr>
        </p:nvSpPr>
        <p:spPr>
          <a:xfrm>
            <a:off x="368300" y="469900"/>
            <a:ext cx="5511800" cy="3581400"/>
          </a:xfrm>
          <a:prstGeom prst="rect">
            <a:avLst/>
          </a:prstGeom>
        </p:spPr>
        <p:txBody>
          <a:bodyPr anchor="ctr"/>
          <a:lstStyle/>
          <a:p>
            <a:pPr algn="ctr">
              <a:defRPr spc="126" sz="6300"/>
            </a:pPr>
            <a:r>
              <a:t>Framework</a:t>
            </a:r>
          </a:p>
          <a:p>
            <a:pPr algn="ctr">
              <a:defRPr spc="126" sz="6300"/>
            </a:pPr>
            <a:r>
              <a:t>Generation</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30" name="Group 430"/>
          <p:cNvGrpSpPr/>
          <p:nvPr/>
        </p:nvGrpSpPr>
        <p:grpSpPr>
          <a:xfrm>
            <a:off x="841296" y="1735360"/>
            <a:ext cx="11328401" cy="6451403"/>
            <a:chOff x="0" y="0"/>
            <a:chExt cx="11328400" cy="6451401"/>
          </a:xfrm>
        </p:grpSpPr>
        <p:pic>
          <p:nvPicPr>
            <p:cNvPr id="429"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28"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31" name="Shape 431"/>
          <p:cNvSpPr/>
          <p:nvPr/>
        </p:nvSpPr>
        <p:spPr>
          <a:xfrm>
            <a:off x="3835400" y="4559300"/>
            <a:ext cx="45466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35" name="Group 435"/>
          <p:cNvGrpSpPr/>
          <p:nvPr/>
        </p:nvGrpSpPr>
        <p:grpSpPr>
          <a:xfrm>
            <a:off x="841296" y="1735360"/>
            <a:ext cx="11328401" cy="6451403"/>
            <a:chOff x="0" y="0"/>
            <a:chExt cx="11328400" cy="6451401"/>
          </a:xfrm>
        </p:grpSpPr>
        <p:pic>
          <p:nvPicPr>
            <p:cNvPr id="434" name="download (1).png"/>
            <p:cNvPicPr>
              <a:picLocks noChangeAspect="1"/>
            </p:cNvPicPr>
            <p:nvPr/>
          </p:nvPicPr>
          <p:blipFill>
            <a:blip r:embed="rId2">
              <a:extLst/>
            </a:blip>
            <a:stretch>
              <a:fillRect/>
            </a:stretch>
          </p:blipFill>
          <p:spPr>
            <a:xfrm>
              <a:off x="127000" y="88900"/>
              <a:ext cx="11074400" cy="6121202"/>
            </a:xfrm>
            <a:prstGeom prst="rect">
              <a:avLst/>
            </a:prstGeom>
            <a:ln>
              <a:noFill/>
            </a:ln>
            <a:effectLst/>
          </p:spPr>
        </p:pic>
        <p:pic>
          <p:nvPicPr>
            <p:cNvPr id="433" name=""/>
            <p:cNvPicPr>
              <a:picLocks noChangeAspect="0"/>
            </p:cNvPicPr>
            <p:nvPr/>
          </p:nvPicPr>
          <p:blipFill>
            <a:blip r:embed="rId3">
              <a:extLst/>
            </a:blip>
            <a:stretch>
              <a:fillRect/>
            </a:stretch>
          </p:blipFill>
          <p:spPr>
            <a:xfrm>
              <a:off x="0" y="0"/>
              <a:ext cx="11328400" cy="6451402"/>
            </a:xfrm>
            <a:prstGeom prst="rect">
              <a:avLst/>
            </a:prstGeom>
            <a:effectLst/>
          </p:spPr>
        </p:pic>
      </p:grpSp>
      <p:sp>
        <p:nvSpPr>
          <p:cNvPr id="436" name="Shape 436"/>
          <p:cNvSpPr/>
          <p:nvPr/>
        </p:nvSpPr>
        <p:spPr>
          <a:xfrm>
            <a:off x="2590800" y="6235700"/>
            <a:ext cx="9194800" cy="495300"/>
          </a:xfrm>
          <a:prstGeom prst="rect">
            <a:avLst/>
          </a:prstGeom>
          <a:ln w="50800">
            <a:solidFill>
              <a:srgbClr val="FF2712"/>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prstGeom prst="rect">
            <a:avLst/>
          </a:prstGeom>
        </p:spPr>
        <p:txBody>
          <a:bodyPr/>
          <a:lstStyle/>
          <a:p>
            <a:pPr/>
            <a:r>
              <a:t>DEMO</a:t>
            </a:r>
          </a:p>
        </p:txBody>
      </p:sp>
      <p:pic>
        <p:nvPicPr>
          <p:cNvPr id="439" name="pasted-image.png"/>
          <p:cNvPicPr>
            <a:picLocks noChangeAspect="1"/>
          </p:cNvPicPr>
          <p:nvPr/>
        </p:nvPicPr>
        <p:blipFill>
          <a:blip r:embed="rId2">
            <a:extLst/>
          </a:blip>
          <a:stretch>
            <a:fillRect/>
          </a:stretch>
        </p:blipFill>
        <p:spPr>
          <a:xfrm>
            <a:off x="9307314" y="0"/>
            <a:ext cx="3280757" cy="97536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title"/>
          </p:nvPr>
        </p:nvSpPr>
        <p:spPr>
          <a:prstGeom prst="rect">
            <a:avLst/>
          </a:prstGeom>
        </p:spPr>
        <p:txBody>
          <a:bodyPr/>
          <a:lstStyle/>
          <a:p>
            <a:pPr/>
            <a:r>
              <a:t>Q&amp;A</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title"/>
          </p:nvPr>
        </p:nvSpPr>
        <p:spPr>
          <a:xfrm>
            <a:off x="673100" y="431800"/>
            <a:ext cx="11658600" cy="1790700"/>
          </a:xfrm>
          <a:prstGeom prst="rect">
            <a:avLst/>
          </a:prstGeom>
        </p:spPr>
        <p:txBody>
          <a:bodyPr/>
          <a:lstStyle/>
          <a:p>
            <a:pPr/>
            <a:r>
              <a:t>Resources</a:t>
            </a:r>
          </a:p>
        </p:txBody>
      </p:sp>
      <p:sp>
        <p:nvSpPr>
          <p:cNvPr id="444" name="Shape 444"/>
          <p:cNvSpPr/>
          <p:nvPr>
            <p:ph type="body" idx="4294967295"/>
          </p:nvPr>
        </p:nvSpPr>
        <p:spPr>
          <a:prstGeom prst="rect">
            <a:avLst/>
          </a:prstGeom>
        </p:spPr>
        <p:txBody>
          <a:bodyPr/>
          <a:lstStyle/>
          <a:p>
            <a:pPr marL="283723" indent="-283723">
              <a:defRPr spc="70" sz="3500"/>
            </a:pPr>
            <a:r>
              <a:rPr i="1" u="sng">
                <a:solidFill>
                  <a:srgbClr val="FE4940"/>
                </a:solidFill>
                <a:hlinkClick r:id="rId2" invalidUrl="" action="" tgtFrame="" tooltip="" history="1" highlightClick="0" endSnd="0"/>
              </a:rPr>
              <a:t>https://goo.gl/M0vMxT</a:t>
            </a:r>
            <a:r>
              <a:t> - Generations of Reactivity</a:t>
            </a:r>
          </a:p>
          <a:p>
            <a:pPr marL="283723" indent="-283723">
              <a:defRPr spc="70" sz="3500"/>
            </a:pPr>
            <a:r>
              <a:rPr i="1" u="sng">
                <a:solidFill>
                  <a:srgbClr val="FF2712"/>
                </a:solidFill>
                <a:hlinkClick r:id="rId3" invalidUrl="" action="" tgtFrame="" tooltip="" history="1" highlightClick="0" endSnd="0"/>
              </a:rPr>
              <a:t>https://goo.gl/8ZgrHw</a:t>
            </a:r>
            <a:r>
              <a:rPr>
                <a:solidFill>
                  <a:srgbClr val="FF2712"/>
                </a:solidFill>
              </a:rPr>
              <a:t> </a:t>
            </a:r>
            <a:r>
              <a:t>-  Reactive Web</a:t>
            </a:r>
          </a:p>
          <a:p>
            <a:pPr marL="283723" indent="-283723">
              <a:defRPr spc="70" sz="3500">
                <a:solidFill>
                  <a:srgbClr val="FF2712"/>
                </a:solidFill>
              </a:defRPr>
            </a:pPr>
            <a:r>
              <a:rPr u="sng">
                <a:hlinkClick r:id="rId4" invalidUrl="" action="" tgtFrame="" tooltip="" history="1" highlightClick="0" endSnd="0"/>
              </a:rPr>
              <a:t>https://youtu.be/Xm-KjMY_Z_w?list=PLAdzTan_eSPQ1fuLSBhyB4eEZF7JQM0Mx</a:t>
            </a:r>
            <a:r>
              <a:t> </a:t>
            </a:r>
            <a:r>
              <a:rPr>
                <a:solidFill>
                  <a:srgbClr val="5B5854"/>
                </a:solidFill>
              </a:rPr>
              <a:t>- SpringOne Platform 2016 Keynote - Reactive Spring</a:t>
            </a:r>
            <a:endParaRPr>
              <a:solidFill>
                <a:srgbClr val="5B5854"/>
              </a:solidFill>
            </a:endParaRPr>
          </a:p>
          <a:p>
            <a:pPr marL="283723" indent="-283723">
              <a:defRPr spc="70" sz="3500">
                <a:solidFill>
                  <a:srgbClr val="FF2712"/>
                </a:solidFill>
              </a:defRPr>
            </a:pPr>
            <a:r>
              <a:rPr u="sng">
                <a:hlinkClick r:id="rId5" invalidUrl="" action="" tgtFrame="" tooltip="" history="1" highlightClick="0" endSnd="0"/>
              </a:rPr>
              <a:t>https://goo.gl/bIwZxn</a:t>
            </a:r>
            <a:r>
              <a:t> </a:t>
            </a:r>
            <a:r>
              <a:rPr>
                <a:solidFill>
                  <a:srgbClr val="5B5854"/>
                </a:solidFill>
              </a:rPr>
              <a:t>- Reactive Streams GitHub</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title"/>
          </p:nvPr>
        </p:nvSpPr>
        <p:spPr>
          <a:prstGeom prst="rect">
            <a:avLst/>
          </a:prstGeom>
        </p:spPr>
        <p:txBody>
          <a:bodyPr/>
          <a:lstStyle/>
          <a:p>
            <a:pPr/>
            <a:r>
              <a:t>Thank you</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body" idx="13"/>
          </p:nvPr>
        </p:nvSpPr>
        <p:spPr>
          <a:xfrm>
            <a:off x="673100" y="5156199"/>
            <a:ext cx="11658600" cy="876301"/>
          </a:xfrm>
          <a:prstGeom prst="rect">
            <a:avLst/>
          </a:prstGeom>
        </p:spPr>
        <p:txBody>
          <a:bodyPr/>
          <a:lstStyle/>
          <a:p>
            <a:pPr>
              <a:defRPr i="0" spc="90" sz="4500">
                <a:latin typeface="Avenir Heavy Oblique"/>
                <a:ea typeface="Avenir Heavy Oblique"/>
                <a:cs typeface="Avenir Heavy Oblique"/>
                <a:sym typeface="Avenir Heavy Oblique"/>
              </a:defRPr>
            </a:pPr>
            <a:r>
              <a:t>JDK 8+, </a:t>
            </a:r>
            <a:r>
              <a:rPr i="1">
                <a:latin typeface="Avenir Light"/>
                <a:ea typeface="Avenir Light"/>
                <a:cs typeface="Avenir Light"/>
                <a:sym typeface="Avenir Light"/>
              </a:rPr>
              <a:t>Servlet API 3.1+, JPA 2.1+, JUnit 5</a:t>
            </a:r>
          </a:p>
        </p:txBody>
      </p:sp>
      <p:sp>
        <p:nvSpPr>
          <p:cNvPr id="178" name="Shape 178"/>
          <p:cNvSpPr/>
          <p:nvPr>
            <p:ph type="body" idx="14"/>
          </p:nvPr>
        </p:nvSpPr>
        <p:spPr>
          <a:xfrm>
            <a:off x="673100" y="3429755"/>
            <a:ext cx="11658600" cy="1167646"/>
          </a:xfrm>
          <a:prstGeom prst="rect">
            <a:avLst/>
          </a:prstGeom>
        </p:spPr>
        <p:txBody>
          <a:bodyPr/>
          <a:lstStyle>
            <a:lvl1pPr>
              <a:defRPr spc="568" sz="7100"/>
            </a:lvl1pPr>
          </a:lstStyle>
          <a:p>
            <a:pPr defTabSz="914400"/>
            <a:r>
              <a:t>Base Line</a:t>
            </a:r>
          </a:p>
        </p:txBody>
      </p:sp>
      <p:pic>
        <p:nvPicPr>
          <p:cNvPr id="179" name="pasted-image.png"/>
          <p:cNvPicPr>
            <a:picLocks noChangeAspect="1"/>
          </p:cNvPicPr>
          <p:nvPr/>
        </p:nvPicPr>
        <p:blipFill>
          <a:blip r:embed="rId3">
            <a:extLst/>
          </a:blip>
          <a:stretch>
            <a:fillRect/>
          </a:stretch>
        </p:blipFill>
        <p:spPr>
          <a:xfrm>
            <a:off x="4249352" y="6391130"/>
            <a:ext cx="4506096" cy="2330740"/>
          </a:xfrm>
          <a:prstGeom prst="rect">
            <a:avLst/>
          </a:prstGeom>
          <a:ln w="12700">
            <a:miter lim="400000"/>
          </a:ln>
          <a:effectLst>
            <a:outerShdw sx="100000" sy="100000" kx="0" ky="0" algn="b" rotWithShape="0" blurRad="190500" dist="8455" dir="5400000">
              <a:srgbClr val="000000"/>
            </a:outerShdw>
          </a:effectLst>
        </p:spPr>
      </p:pic>
      <p:pic>
        <p:nvPicPr>
          <p:cNvPr id="180" name="pasted-image.png"/>
          <p:cNvPicPr>
            <a:picLocks noChangeAspect="1"/>
          </p:cNvPicPr>
          <p:nvPr/>
        </p:nvPicPr>
        <p:blipFill>
          <a:blip r:embed="rId4">
            <a:extLst/>
          </a:blip>
          <a:stretch>
            <a:fillRect/>
          </a:stretch>
        </p:blipFill>
        <p:spPr>
          <a:xfrm>
            <a:off x="5959980" y="6154941"/>
            <a:ext cx="3810001" cy="30353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79"/>
                                        </p:tgtEl>
                                        <p:attrNameLst>
                                          <p:attrName>style.visibility</p:attrName>
                                        </p:attrNameLst>
                                      </p:cBhvr>
                                      <p:to>
                                        <p:strVal val="visible"/>
                                      </p:to>
                                    </p:set>
                                    <p:anim calcmode="lin" valueType="num">
                                      <p:cBhvr>
                                        <p:cTn id="7" dur="1000" fill="hold"/>
                                        <p:tgtEl>
                                          <p:spTgt spid="179"/>
                                        </p:tgtEl>
                                        <p:attrNameLst>
                                          <p:attrName>ppt_x</p:attrName>
                                        </p:attrNameLst>
                                      </p:cBhvr>
                                      <p:tavLst>
                                        <p:tav tm="0">
                                          <p:val>
                                            <p:strVal val="#ppt_x"/>
                                          </p:val>
                                        </p:tav>
                                        <p:tav tm="100000">
                                          <p:val>
                                            <p:strVal val="#ppt_x"/>
                                          </p:val>
                                        </p:tav>
                                      </p:tavLst>
                                    </p:anim>
                                    <p:anim calcmode="lin" valueType="num">
                                      <p:cBhvr>
                                        <p:cTn id="8" dur="1000" fill="hold"/>
                                        <p:tgtEl>
                                          <p:spTgt spid="17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80"/>
                                        </p:tgtEl>
                                        <p:attrNameLst>
                                          <p:attrName>style.visibility</p:attrName>
                                        </p:attrNameLst>
                                      </p:cBhvr>
                                      <p:to>
                                        <p:strVal val="visible"/>
                                      </p:to>
                                    </p:set>
                                    <p:anim calcmode="lin" valueType="num">
                                      <p:cBhvr>
                                        <p:cTn id="13" dur="1750" fill="hold"/>
                                        <p:tgtEl>
                                          <p:spTgt spid="180"/>
                                        </p:tgtEl>
                                        <p:attrNameLst>
                                          <p:attrName>ppt_x</p:attrName>
                                        </p:attrNameLst>
                                      </p:cBhvr>
                                      <p:tavLst>
                                        <p:tav tm="0">
                                          <p:val>
                                            <p:strVal val="#ppt_x"/>
                                          </p:val>
                                        </p:tav>
                                        <p:tav tm="100000">
                                          <p:val>
                                            <p:strVal val="#ppt_x"/>
                                          </p:val>
                                        </p:tav>
                                      </p:tavLst>
                                    </p:anim>
                                    <p:anim calcmode="lin" valueType="num">
                                      <p:cBhvr>
                                        <p:cTn id="14" dur="1750" fill="hold"/>
                                        <p:tgtEl>
                                          <p:spTgt spid="1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P build="whole" bldLvl="1" animBg="1" rev="0" advAuto="0" spid="180"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xfrm>
            <a:off x="673100" y="584200"/>
            <a:ext cx="11658600" cy="1041400"/>
          </a:xfrm>
          <a:prstGeom prst="rect">
            <a:avLst/>
          </a:prstGeom>
        </p:spPr>
        <p:txBody>
          <a:bodyPr anchor="ctr"/>
          <a:lstStyle>
            <a:lvl1pPr>
              <a:defRPr spc="119" sz="6000"/>
            </a:lvl1pPr>
          </a:lstStyle>
          <a:p>
            <a:pPr/>
            <a:r>
              <a:t>5.0 m1</a:t>
            </a:r>
          </a:p>
        </p:txBody>
      </p:sp>
      <p:sp>
        <p:nvSpPr>
          <p:cNvPr id="183" name="Shape 18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xfrm>
            <a:off x="673100" y="584200"/>
            <a:ext cx="11658600" cy="1041400"/>
          </a:xfrm>
          <a:prstGeom prst="rect">
            <a:avLst/>
          </a:prstGeom>
        </p:spPr>
        <p:txBody>
          <a:bodyPr anchor="ctr"/>
          <a:lstStyle>
            <a:lvl1pPr>
              <a:defRPr spc="119" sz="6000"/>
            </a:lvl1pPr>
          </a:lstStyle>
          <a:p>
            <a:pPr/>
            <a:r>
              <a:t>5.0 m1</a:t>
            </a:r>
          </a:p>
        </p:txBody>
      </p:sp>
      <p:sp>
        <p:nvSpPr>
          <p:cNvPr id="186" name="Shape 186"/>
          <p:cNvSpPr/>
          <p:nvPr>
            <p:ph type="body" idx="1"/>
          </p:nvPr>
        </p:nvSpPr>
        <p:spPr>
          <a:prstGeom prst="rect">
            <a:avLst/>
          </a:prstGeom>
        </p:spPr>
        <p:txBody>
          <a:bodyPr/>
          <a:lstStyle/>
          <a:p>
            <a:pPr/>
            <a:r>
              <a:t>Constructor based instantiation  </a:t>
            </a:r>
          </a:p>
        </p:txBody>
      </p:sp>
      <p:grpSp>
        <p:nvGrpSpPr>
          <p:cNvPr id="191" name="Group 191"/>
          <p:cNvGrpSpPr/>
          <p:nvPr/>
        </p:nvGrpSpPr>
        <p:grpSpPr>
          <a:xfrm>
            <a:off x="673100" y="2781300"/>
            <a:ext cx="6756400" cy="2832100"/>
            <a:chOff x="-127000" y="-88900"/>
            <a:chExt cx="6756400" cy="2832100"/>
          </a:xfrm>
        </p:grpSpPr>
        <p:sp>
          <p:nvSpPr>
            <p:cNvPr id="187" name="Shape 187"/>
            <p:cNvSpPr/>
            <p:nvPr/>
          </p:nvSpPr>
          <p:spPr>
            <a:xfrm>
              <a:off x="1770176" y="2222500"/>
              <a:ext cx="2962048"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latin typeface="Avenir Next Demi Bold"/>
                  <a:ea typeface="Avenir Next Demi Bold"/>
                  <a:cs typeface="Avenir Next Demi Bold"/>
                  <a:sym typeface="Avenir Next Demi Bold"/>
                </a:defRPr>
              </a:pPr>
              <a:r>
                <a:t>Class.</a:t>
              </a:r>
              <a:r>
                <a:rPr i="1"/>
                <a:t>newInstance</a:t>
              </a:r>
              <a:r>
                <a:t>() </a:t>
              </a:r>
            </a:p>
          </p:txBody>
        </p:sp>
        <p:grpSp>
          <p:nvGrpSpPr>
            <p:cNvPr id="190" name="Group 190"/>
            <p:cNvGrpSpPr/>
            <p:nvPr/>
          </p:nvGrpSpPr>
          <p:grpSpPr>
            <a:xfrm>
              <a:off x="-127000" y="-88900"/>
              <a:ext cx="6756400" cy="2362200"/>
              <a:chOff x="0" y="0"/>
              <a:chExt cx="6756400" cy="2362200"/>
            </a:xfrm>
          </p:grpSpPr>
          <p:pic>
            <p:nvPicPr>
              <p:cNvPr id="189" name="Class.newInstance.png"/>
              <p:cNvPicPr>
                <a:picLocks noChangeAspect="1"/>
              </p:cNvPicPr>
              <p:nvPr/>
            </p:nvPicPr>
            <p:blipFill>
              <a:blip r:embed="rId2">
                <a:extLst/>
              </a:blip>
              <a:stretch>
                <a:fillRect/>
              </a:stretch>
            </p:blipFill>
            <p:spPr>
              <a:xfrm>
                <a:off x="127000" y="88900"/>
                <a:ext cx="6502400" cy="2032000"/>
              </a:xfrm>
              <a:prstGeom prst="rect">
                <a:avLst/>
              </a:prstGeom>
              <a:ln>
                <a:noFill/>
              </a:ln>
              <a:effectLst/>
            </p:spPr>
          </p:pic>
          <p:pic>
            <p:nvPicPr>
              <p:cNvPr id="188" name=""/>
              <p:cNvPicPr>
                <a:picLocks noChangeAspect="0"/>
              </p:cNvPicPr>
              <p:nvPr/>
            </p:nvPicPr>
            <p:blipFill>
              <a:blip r:embed="rId3">
                <a:extLst/>
              </a:blip>
              <a:stretch>
                <a:fillRect/>
              </a:stretch>
            </p:blipFill>
            <p:spPr>
              <a:xfrm>
                <a:off x="0" y="0"/>
                <a:ext cx="6756400" cy="2362200"/>
              </a:xfrm>
              <a:prstGeom prst="rect">
                <a:avLst/>
              </a:prstGeom>
              <a:effectLst/>
            </p:spPr>
          </p:pic>
        </p:grpSp>
      </p:grpSp>
      <p:grpSp>
        <p:nvGrpSpPr>
          <p:cNvPr id="196" name="Group 196"/>
          <p:cNvGrpSpPr/>
          <p:nvPr/>
        </p:nvGrpSpPr>
        <p:grpSpPr>
          <a:xfrm>
            <a:off x="5918200" y="4406900"/>
            <a:ext cx="6756400" cy="2908300"/>
            <a:chOff x="-127000" y="-88900"/>
            <a:chExt cx="6756400" cy="2908300"/>
          </a:xfrm>
        </p:grpSpPr>
        <p:grpSp>
          <p:nvGrpSpPr>
            <p:cNvPr id="194" name="Group 194"/>
            <p:cNvGrpSpPr/>
            <p:nvPr/>
          </p:nvGrpSpPr>
          <p:grpSpPr>
            <a:xfrm>
              <a:off x="-127000" y="-88900"/>
              <a:ext cx="6756400" cy="2387600"/>
              <a:chOff x="0" y="0"/>
              <a:chExt cx="6756400" cy="2387600"/>
            </a:xfrm>
          </p:grpSpPr>
          <p:pic>
            <p:nvPicPr>
              <p:cNvPr id="193" name="Constructor.newInstance.png"/>
              <p:cNvPicPr>
                <a:picLocks noChangeAspect="1"/>
              </p:cNvPicPr>
              <p:nvPr/>
            </p:nvPicPr>
            <p:blipFill>
              <a:blip r:embed="rId4">
                <a:extLst/>
              </a:blip>
              <a:stretch>
                <a:fillRect/>
              </a:stretch>
            </p:blipFill>
            <p:spPr>
              <a:xfrm>
                <a:off x="127000" y="88900"/>
                <a:ext cx="6502400" cy="2057400"/>
              </a:xfrm>
              <a:prstGeom prst="rect">
                <a:avLst/>
              </a:prstGeom>
              <a:ln>
                <a:noFill/>
              </a:ln>
              <a:effectLst/>
            </p:spPr>
          </p:pic>
          <p:pic>
            <p:nvPicPr>
              <p:cNvPr id="192" name=""/>
              <p:cNvPicPr>
                <a:picLocks noChangeAspect="0"/>
              </p:cNvPicPr>
              <p:nvPr/>
            </p:nvPicPr>
            <p:blipFill>
              <a:blip r:embed="rId5">
                <a:extLst/>
              </a:blip>
              <a:stretch>
                <a:fillRect/>
              </a:stretch>
            </p:blipFill>
            <p:spPr>
              <a:xfrm>
                <a:off x="0" y="0"/>
                <a:ext cx="6756400" cy="2387600"/>
              </a:xfrm>
              <a:prstGeom prst="rect">
                <a:avLst/>
              </a:prstGeom>
              <a:effectLst/>
            </p:spPr>
          </p:pic>
        </p:grpSp>
        <p:sp>
          <p:nvSpPr>
            <p:cNvPr id="195" name="Shape 195"/>
            <p:cNvSpPr/>
            <p:nvPr/>
          </p:nvSpPr>
          <p:spPr>
            <a:xfrm>
              <a:off x="1319377" y="2298700"/>
              <a:ext cx="3863646" cy="520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latin typeface="Avenir Next Demi Bold"/>
                  <a:ea typeface="Avenir Next Demi Bold"/>
                  <a:cs typeface="Avenir Next Demi Bold"/>
                  <a:sym typeface="Avenir Next Demi Bold"/>
                </a:defRPr>
              </a:pPr>
              <a:r>
                <a:t>Constructor.</a:t>
              </a:r>
              <a:r>
                <a:rPr i="1"/>
                <a:t>newInstance</a:t>
              </a:r>
              <a:r>
                <a:t>() </a:t>
              </a:r>
            </a:p>
          </p:txBody>
        </p:sp>
      </p:grpSp>
      <p:sp>
        <p:nvSpPr>
          <p:cNvPr id="197" name="Shape 197"/>
          <p:cNvSpPr/>
          <p:nvPr/>
        </p:nvSpPr>
        <p:spPr>
          <a:xfrm>
            <a:off x="8969076" y="5660080"/>
            <a:ext cx="2536247" cy="279011"/>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91"/>
                                        </p:tgtEl>
                                        <p:attrNameLst>
                                          <p:attrName>style.visibility</p:attrName>
                                        </p:attrNameLst>
                                      </p:cBhvr>
                                      <p:to>
                                        <p:strVal val="visible"/>
                                      </p:to>
                                    </p:set>
                                    <p:animEffect filter="wipe(left)" transition="in">
                                      <p:cBhvr>
                                        <p:cTn id="7" dur="4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96"/>
                                        </p:tgtEl>
                                        <p:attrNameLst>
                                          <p:attrName>style.visibility</p:attrName>
                                        </p:attrNameLst>
                                      </p:cBhvr>
                                      <p:to>
                                        <p:strVal val="visible"/>
                                      </p:to>
                                    </p:set>
                                    <p:animEffect filter="dissolve" transition="in">
                                      <p:cBhvr>
                                        <p:cTn id="12" dur="400"/>
                                        <p:tgtEl>
                                          <p:spTgt spid="19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2"/>
      <p:bldP build="whole" bldLvl="1" animBg="1" rev="0" advAuto="0" spid="197" grpId="3"/>
      <p:bldP build="whole" bldLvl="1" animBg="1" rev="0" advAuto="0" spid="191"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xfrm>
            <a:off x="673100" y="584200"/>
            <a:ext cx="11658600" cy="1041400"/>
          </a:xfrm>
          <a:prstGeom prst="rect">
            <a:avLst/>
          </a:prstGeom>
        </p:spPr>
        <p:txBody>
          <a:bodyPr anchor="ctr"/>
          <a:lstStyle>
            <a:lvl1pPr>
              <a:defRPr spc="119" sz="6000"/>
            </a:lvl1pPr>
          </a:lstStyle>
          <a:p>
            <a:pPr/>
            <a:r>
              <a:t>5.0 m1</a:t>
            </a:r>
          </a:p>
        </p:txBody>
      </p:sp>
      <p:sp>
        <p:nvSpPr>
          <p:cNvPr id="200" name="Shape 200"/>
          <p:cNvSpPr/>
          <p:nvPr>
            <p:ph type="body" idx="1"/>
          </p:nvPr>
        </p:nvSpPr>
        <p:spPr>
          <a:prstGeom prst="rect">
            <a:avLst/>
          </a:prstGeom>
        </p:spPr>
        <p:txBody>
          <a:bodyPr/>
          <a:lstStyle/>
          <a:p>
            <a:pPr/>
            <a:r>
              <a:t>Constructor based instantiation </a:t>
            </a:r>
          </a:p>
          <a:p>
            <a:pPr/>
            <a:r>
              <a:t>JMS 2.0</a:t>
            </a:r>
          </a:p>
        </p:txBody>
      </p:sp>
      <p:pic>
        <p:nvPicPr>
          <p:cNvPr id="201" name="JMS2.0.png"/>
          <p:cNvPicPr>
            <a:picLocks noChangeAspect="1"/>
          </p:cNvPicPr>
          <p:nvPr/>
        </p:nvPicPr>
        <p:blipFill>
          <a:blip r:embed="rId2">
            <a:extLst/>
          </a:blip>
          <a:stretch>
            <a:fillRect/>
          </a:stretch>
        </p:blipFill>
        <p:spPr>
          <a:xfrm>
            <a:off x="-1" y="1828800"/>
            <a:ext cx="13004801" cy="6096000"/>
          </a:xfrm>
          <a:prstGeom prst="rect">
            <a:avLst/>
          </a:prstGeom>
          <a:ln w="12700">
            <a:miter lim="400000"/>
          </a:ln>
          <a:effectLst>
            <a:outerShdw sx="100000" sy="100000" kx="0" ky="0" algn="b" rotWithShape="0" blurRad="190500" dist="8455" dir="5400000">
              <a:srgbClr val="000000"/>
            </a:outerShdw>
          </a:effectLst>
        </p:spPr>
      </p:pic>
      <p:sp>
        <p:nvSpPr>
          <p:cNvPr id="202" name="Shape 202"/>
          <p:cNvSpPr/>
          <p:nvPr/>
        </p:nvSpPr>
        <p:spPr>
          <a:xfrm>
            <a:off x="700279" y="6690535"/>
            <a:ext cx="12301110" cy="554755"/>
          </a:xfrm>
          <a:prstGeom prst="rect">
            <a:avLst/>
          </a:prstGeom>
          <a:ln w="38100">
            <a:solidFill>
              <a:srgbClr val="FF2600"/>
            </a:solidFill>
            <a:miter lim="400000"/>
          </a:ln>
        </p:spPr>
        <p:txBody>
          <a:bodyPr lIns="50800" tIns="50800" rIns="50800" bIns="50800" anchor="ctr"/>
          <a:lstStyle/>
          <a:p>
            <a:pPr>
              <a:defRPr cap="all" spc="32" sz="1600">
                <a:latin typeface="+mn-lt"/>
                <a:ea typeface="+mn-ea"/>
                <a:cs typeface="+mn-cs"/>
                <a:sym typeface="Helvetica Neue Medium"/>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01"/>
                                        </p:tgtEl>
                                        <p:attrNameLst>
                                          <p:attrName>style.visibility</p:attrName>
                                        </p:attrNameLst>
                                      </p:cBhvr>
                                      <p:to>
                                        <p:strVal val="visible"/>
                                      </p:to>
                                    </p:set>
                                    <p:animEffect filter="dissolve" transition="in">
                                      <p:cBhvr>
                                        <p:cTn id="7" dur="300"/>
                                        <p:tgtEl>
                                          <p:spTgt spid="201"/>
                                        </p:tgtEl>
                                      </p:cBhvr>
                                    </p:animEffect>
                                  </p:childTnLst>
                                </p:cTn>
                              </p:par>
                            </p:childTnLst>
                          </p:cTn>
                        </p:par>
                        <p:par>
                          <p:cTn id="8" fill="hold">
                            <p:stCondLst>
                              <p:cond delay="0"/>
                            </p:stCondLst>
                            <p:childTnLst>
                              <p:par>
                                <p:cTn id="9" presetClass="emph" nodeType="afterEffect" presetSubtype="0" presetID="6" grpId="2" accel="50000" decel="50000" fill="hold">
                                  <p:stCondLst>
                                    <p:cond delay="0"/>
                                  </p:stCondLst>
                                  <p:childTnLst>
                                    <p:animScale>
                                      <p:cBhvr>
                                        <p:cTn id="10" dur="1000" fill="hold"/>
                                        <p:tgtEl>
                                          <p:spTgt spid="201"/>
                                        </p:tgtEl>
                                      </p:cBhvr>
                                      <p:by x="209999" y="209999"/>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000000 -0.234165" origin="layout" pathEditMode="relative">
                                      <p:cBhvr>
                                        <p:cTn id="13" dur="1000" fill="hold"/>
                                        <p:tgtEl>
                                          <p:spTgt spid="201"/>
                                        </p:tgtEl>
                                        <p:attrNameLst>
                                          <p:attrName>ppt_x</p:attrName>
                                          <p:attrName>ppt_y</p:attrName>
                                        </p:attrNameLst>
                                      </p:cBhvr>
                                    </p:animMotion>
                                  </p:childTnLst>
                                </p:cTn>
                              </p:par>
                            </p:childTnLst>
                          </p:cTn>
                        </p:par>
                        <p:par>
                          <p:cTn id="14" fill="hold">
                            <p:stCondLst>
                              <p:cond delay="1000"/>
                            </p:stCondLst>
                            <p:childTnLst>
                              <p:par>
                                <p:cTn id="15" presetClass="entr" nodeType="afterEffect" presetSubtype="0" presetID="1" grpId="4" fill="hold">
                                  <p:stCondLst>
                                    <p:cond delay="0"/>
                                  </p:stCondLst>
                                  <p:iterate type="el" backwards="0">
                                    <p:tmAbs val="0"/>
                                  </p:iterate>
                                  <p:childTnLst>
                                    <p:set>
                                      <p:cBhvr>
                                        <p:cTn id="16" fill="hold"/>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2"/>
      <p:bldP build="whole" bldLvl="1" animBg="1" rev="0" advAuto="0" spid="202" grpId="4"/>
      <p:bldP build="whole" bldLvl="1" animBg="1" rev="0" advAuto="0" spid="201"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